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84" r:id="rId5"/>
    <p:sldId id="311" r:id="rId6"/>
    <p:sldId id="312" r:id="rId7"/>
    <p:sldId id="261" r:id="rId8"/>
    <p:sldId id="262" r:id="rId9"/>
    <p:sldId id="263" r:id="rId10"/>
    <p:sldId id="264" r:id="rId11"/>
    <p:sldId id="265" r:id="rId12"/>
    <p:sldId id="316" r:id="rId13"/>
    <p:sldId id="267" r:id="rId14"/>
    <p:sldId id="268" r:id="rId15"/>
    <p:sldId id="269" r:id="rId16"/>
    <p:sldId id="271" r:id="rId17"/>
    <p:sldId id="270" r:id="rId18"/>
    <p:sldId id="272" r:id="rId19"/>
    <p:sldId id="273" r:id="rId20"/>
    <p:sldId id="313" r:id="rId21"/>
    <p:sldId id="274" r:id="rId22"/>
    <p:sldId id="314" r:id="rId23"/>
    <p:sldId id="275" r:id="rId24"/>
    <p:sldId id="317" r:id="rId25"/>
    <p:sldId id="276" r:id="rId26"/>
    <p:sldId id="278" r:id="rId27"/>
    <p:sldId id="277" r:id="rId28"/>
    <p:sldId id="279" r:id="rId29"/>
    <p:sldId id="315" r:id="rId30"/>
    <p:sldId id="280" r:id="rId31"/>
    <p:sldId id="281" r:id="rId32"/>
    <p:sldId id="282" r:id="rId33"/>
    <p:sldId id="283" r:id="rId34"/>
    <p:sldId id="285" r:id="rId35"/>
    <p:sldId id="286" r:id="rId36"/>
    <p:sldId id="287" r:id="rId37"/>
    <p:sldId id="288" r:id="rId38"/>
    <p:sldId id="289" r:id="rId39"/>
    <p:sldId id="309" r:id="rId40"/>
    <p:sldId id="310" r:id="rId41"/>
    <p:sldId id="290" r:id="rId42"/>
    <p:sldId id="291" r:id="rId43"/>
    <p:sldId id="292" r:id="rId44"/>
    <p:sldId id="293" r:id="rId45"/>
    <p:sldId id="294" r:id="rId46"/>
    <p:sldId id="295" r:id="rId47"/>
    <p:sldId id="296" r:id="rId48"/>
    <p:sldId id="297" r:id="rId49"/>
    <p:sldId id="298" r:id="rId50"/>
    <p:sldId id="318" r:id="rId51"/>
    <p:sldId id="299" r:id="rId52"/>
    <p:sldId id="300" r:id="rId53"/>
    <p:sldId id="301" r:id="rId54"/>
    <p:sldId id="302" r:id="rId55"/>
    <p:sldId id="303" r:id="rId56"/>
    <p:sldId id="305" r:id="rId57"/>
    <p:sldId id="304" r:id="rId58"/>
    <p:sldId id="306" r:id="rId59"/>
    <p:sldId id="307" r:id="rId60"/>
    <p:sldId id="308" r:id="rId61"/>
    <p:sldId id="258"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98AE78D4-9ECC-406F-BDAF-0A29B64F6548}" type="slidenum">
              <a:rPr lang="zh-CN" altLang="en-US" smtClean="0"/>
              <a:pPr/>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2023/2/18</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98AE78D4-9ECC-406F-BDAF-0A29B64F6548}" type="slidenum">
              <a:rPr lang="zh-CN" altLang="en-US" smtClean="0"/>
              <a:pPr/>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418689F-0F81-4EED-98A2-1C6DA034B3A4}" type="datetimeFigureOut">
              <a:rPr lang="zh-CN" altLang="en-US" smtClean="0"/>
              <a:pPr/>
              <a:t>2023/2/18</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8AE78D4-9ECC-406F-BDAF-0A29B64F654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zh-CN" altLang="en-US" smtClean="0"/>
              <a:t>软件工程  物联网</a:t>
            </a:r>
            <a:endParaRPr lang="en-US" altLang="zh-CN" smtClean="0"/>
          </a:p>
          <a:p>
            <a:r>
              <a:rPr lang="en-US" altLang="zh-CN" smtClean="0"/>
              <a:t>2023</a:t>
            </a:r>
            <a:endParaRPr lang="zh-CN" altLang="en-US"/>
          </a:p>
        </p:txBody>
      </p:sp>
      <p:sp>
        <p:nvSpPr>
          <p:cNvPr id="2" name="标题 1"/>
          <p:cNvSpPr>
            <a:spLocks noGrp="1"/>
          </p:cNvSpPr>
          <p:nvPr>
            <p:ph type="ctrTitle"/>
          </p:nvPr>
        </p:nvSpPr>
        <p:spPr/>
        <p:txBody>
          <a:bodyPr/>
          <a:lstStyle/>
          <a:p>
            <a:r>
              <a:rPr lang="zh-CN" altLang="en-US" smtClean="0"/>
              <a:t>专业外语</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sz="2400" smtClean="0"/>
              <a:t>         </a:t>
            </a:r>
            <a:r>
              <a:rPr lang="zh-CN" altLang="zh-CN" sz="2400" smtClean="0"/>
              <a:t>server                              服务器</a:t>
            </a:r>
          </a:p>
          <a:p>
            <a:r>
              <a:rPr lang="zh-CN" altLang="zh-CN" sz="2400" smtClean="0"/>
              <a:t>　　microcomputer               微型计算机</a:t>
            </a:r>
          </a:p>
          <a:p>
            <a:r>
              <a:rPr lang="zh-CN" altLang="zh-CN" sz="2400" smtClean="0"/>
              <a:t>　　desktop computer           台式计算机</a:t>
            </a:r>
          </a:p>
          <a:p>
            <a:r>
              <a:rPr lang="zh-CN" altLang="zh-CN" sz="2400" smtClean="0"/>
              <a:t>　　portable                          便携的，手提的，可移植的</a:t>
            </a:r>
          </a:p>
          <a:p>
            <a:r>
              <a:rPr lang="zh-CN" altLang="zh-CN" sz="2400" smtClean="0"/>
              <a:t>　　screen                     </a:t>
            </a:r>
            <a:r>
              <a:rPr lang="en-US" altLang="zh-CN" sz="2400" smtClean="0"/>
              <a:t>       </a:t>
            </a:r>
            <a:r>
              <a:rPr lang="zh-CN" altLang="zh-CN" sz="2400" smtClean="0"/>
              <a:t> 屏幕</a:t>
            </a:r>
          </a:p>
          <a:p>
            <a:r>
              <a:rPr lang="zh-CN" altLang="zh-CN" sz="2400" smtClean="0"/>
              <a:t>　　keyboard                        键盘</a:t>
            </a:r>
          </a:p>
          <a:p>
            <a:r>
              <a:rPr lang="zh-CN" altLang="zh-CN" sz="2400" smtClean="0"/>
              <a:t>　　notebook computer        笔记本电脑</a:t>
            </a:r>
          </a:p>
          <a:p>
            <a:r>
              <a:rPr lang="zh-CN" altLang="zh-CN" sz="2400" smtClean="0"/>
              <a:t>　　tablet PC                  	平板式个人电脑</a:t>
            </a:r>
          </a:p>
          <a:p>
            <a:r>
              <a:rPr lang="zh-CN" altLang="zh-CN" sz="2400" smtClean="0"/>
              <a:t>　　handheld computer        手持计算机</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sz="2400" smtClean="0"/>
              <a:t>        </a:t>
            </a:r>
            <a:r>
              <a:rPr lang="zh-CN" altLang="zh-CN" sz="2400" smtClean="0"/>
              <a:t>retrieve                  </a:t>
            </a:r>
            <a:r>
              <a:rPr lang="en-US" altLang="zh-CN" sz="2400" smtClean="0"/>
              <a:t> </a:t>
            </a:r>
            <a:r>
              <a:rPr lang="zh-CN" altLang="zh-CN" sz="2400" smtClean="0"/>
              <a:t> </a:t>
            </a:r>
            <a:r>
              <a:rPr lang="en-US" altLang="zh-CN" sz="2400" smtClean="0"/>
              <a:t>   </a:t>
            </a:r>
            <a:r>
              <a:rPr lang="zh-CN" altLang="zh-CN" sz="2400" smtClean="0"/>
              <a:t>检索，使恢复</a:t>
            </a:r>
          </a:p>
          <a:p>
            <a:r>
              <a:rPr lang="zh-CN" altLang="zh-CN" sz="2400" smtClean="0"/>
              <a:t>　　database                 </a:t>
            </a:r>
            <a:r>
              <a:rPr lang="en-US" altLang="zh-CN" sz="2400" smtClean="0"/>
              <a:t> </a:t>
            </a:r>
            <a:r>
              <a:rPr lang="zh-CN" altLang="zh-CN" sz="2400" smtClean="0"/>
              <a:t>    数据库</a:t>
            </a:r>
          </a:p>
          <a:p>
            <a:r>
              <a:rPr lang="zh-CN" altLang="zh-CN" sz="2400" smtClean="0"/>
              <a:t>　　access                     </a:t>
            </a:r>
            <a:r>
              <a:rPr lang="en-US" altLang="zh-CN" sz="2400" smtClean="0"/>
              <a:t>     </a:t>
            </a:r>
            <a:r>
              <a:rPr lang="zh-CN" altLang="zh-CN" sz="2400" smtClean="0"/>
              <a:t>访问，存取，接入，进入</a:t>
            </a:r>
          </a:p>
          <a:p>
            <a:r>
              <a:rPr lang="zh-CN" altLang="zh-CN" sz="2400" smtClean="0"/>
              <a:t>　　input device                输入设备</a:t>
            </a:r>
          </a:p>
          <a:p>
            <a:r>
              <a:rPr lang="zh-CN" altLang="zh-CN" sz="2400" smtClean="0"/>
              <a:t>　　output device              输出设备</a:t>
            </a:r>
          </a:p>
          <a:p>
            <a:r>
              <a:rPr lang="zh-CN" altLang="zh-CN" sz="2400" smtClean="0"/>
              <a:t>　　PDA(Personal Digital Assistants)	  个人数字助理</a:t>
            </a:r>
          </a:p>
          <a:p>
            <a:r>
              <a:rPr lang="zh-CN" altLang="zh-CN" sz="2400" smtClean="0"/>
              <a:t>　　smartphone                智能电话</a:t>
            </a:r>
          </a:p>
          <a:p>
            <a:r>
              <a:rPr lang="zh-CN" altLang="zh-CN" sz="2400" smtClean="0"/>
              <a:t>　　cell phone                  蜂窝电话，移动电话，手机</a:t>
            </a:r>
          </a:p>
          <a:p>
            <a:r>
              <a:rPr lang="zh-CN" altLang="zh-CN" sz="2400" smtClean="0"/>
              <a:t>　　wireless                     无线（的）</a:t>
            </a:r>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 Computer Organization</a:t>
            </a:r>
            <a:endParaRPr lang="zh-CN" altLang="en-US"/>
          </a:p>
        </p:txBody>
      </p:sp>
      <p:sp>
        <p:nvSpPr>
          <p:cNvPr id="3" name="内容占位符 2"/>
          <p:cNvSpPr>
            <a:spLocks noGrp="1"/>
          </p:cNvSpPr>
          <p:nvPr>
            <p:ph sz="quarter" idx="1"/>
          </p:nvPr>
        </p:nvSpPr>
        <p:spPr>
          <a:xfrm>
            <a:off x="914400" y="1714488"/>
            <a:ext cx="7772400" cy="4305312"/>
          </a:xfrm>
        </p:spPr>
        <p:txBody>
          <a:bodyPr>
            <a:normAutofit/>
          </a:bodyPr>
          <a:lstStyle/>
          <a:p>
            <a:r>
              <a:rPr lang="en-US" altLang="zh-CN" sz="2800" smtClean="0"/>
              <a:t>A computer is a programming, electronic device that accepts input, performs operations or processing on the data, and outputs and stores the results.</a:t>
            </a:r>
          </a:p>
          <a:p>
            <a:r>
              <a:rPr lang="en-US" altLang="zh-CN" sz="2800" smtClean="0"/>
              <a:t>Because it is programmable, the instructions—called the program—tell the computer what to do.</a:t>
            </a:r>
          </a:p>
          <a:p>
            <a:r>
              <a:rPr lang="en-US" altLang="zh-CN" sz="2800" smtClean="0"/>
              <a:t>The relationships between these four main computer operations (input, processing, output, and storage) are shown in Figure 1-1.</a:t>
            </a: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sz="2400" smtClean="0"/>
              <a:t>The corresponding devices to perform these tasks are input devices, processing devices, output devices, and storage devices.</a:t>
            </a:r>
            <a:endParaRPr lang="zh-CN" altLang="en-US"/>
          </a:p>
        </p:txBody>
      </p:sp>
      <p:pic>
        <p:nvPicPr>
          <p:cNvPr id="4" name="图片 2" descr="a1"/>
          <p:cNvPicPr>
            <a:picLocks noChangeAspect="1" noChangeArrowheads="1"/>
          </p:cNvPicPr>
          <p:nvPr/>
        </p:nvPicPr>
        <p:blipFill>
          <a:blip r:embed="rId2"/>
          <a:srcRect/>
          <a:stretch>
            <a:fillRect/>
          </a:stretch>
        </p:blipFill>
        <p:spPr bwMode="auto">
          <a:xfrm>
            <a:off x="1928794" y="2857496"/>
            <a:ext cx="4772025" cy="1052512"/>
          </a:xfrm>
          <a:prstGeom prst="rect">
            <a:avLst/>
          </a:prstGeom>
          <a:noFill/>
          <a:ln w="9525">
            <a:noFill/>
            <a:miter lim="800000"/>
            <a:headEnd/>
            <a:tailEnd/>
          </a:ln>
        </p:spPr>
      </p:pic>
      <p:sp>
        <p:nvSpPr>
          <p:cNvPr id="5" name="文本框 7176"/>
          <p:cNvSpPr txBox="1">
            <a:spLocks noChangeArrowheads="1"/>
          </p:cNvSpPr>
          <p:nvPr/>
        </p:nvSpPr>
        <p:spPr bwMode="auto">
          <a:xfrm>
            <a:off x="1928794" y="4786322"/>
            <a:ext cx="5272088" cy="368300"/>
          </a:xfrm>
          <a:prstGeom prst="rect">
            <a:avLst/>
          </a:prstGeom>
          <a:noFill/>
          <a:ln w="9525">
            <a:noFill/>
            <a:miter lim="800000"/>
            <a:headEnd/>
            <a:tailEnd/>
          </a:ln>
        </p:spPr>
        <p:txBody>
          <a:bodyPr>
            <a:spAutoFit/>
          </a:bodyPr>
          <a:lstStyle/>
          <a:p>
            <a:pPr>
              <a:spcBef>
                <a:spcPct val="50000"/>
              </a:spcBef>
            </a:pPr>
            <a:r>
              <a:rPr lang="en-US" altLang="zh-CN" sz="1800"/>
              <a:t>Figure 1-1  Basic operations within a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500"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（1）Input Devices</a:t>
            </a:r>
            <a:endParaRPr lang="zh-CN" altLang="en-US"/>
          </a:p>
        </p:txBody>
      </p:sp>
      <p:sp>
        <p:nvSpPr>
          <p:cNvPr id="3" name="内容占位符 2"/>
          <p:cNvSpPr>
            <a:spLocks noGrp="1"/>
          </p:cNvSpPr>
          <p:nvPr>
            <p:ph sz="quarter" idx="1"/>
          </p:nvPr>
        </p:nvSpPr>
        <p:spPr>
          <a:xfrm>
            <a:off x="914400" y="1447800"/>
            <a:ext cx="7772400" cy="4552968"/>
          </a:xfrm>
        </p:spPr>
        <p:txBody>
          <a:bodyPr>
            <a:normAutofit/>
          </a:bodyPr>
          <a:lstStyle/>
          <a:p>
            <a:pPr>
              <a:lnSpc>
                <a:spcPct val="125000"/>
              </a:lnSpc>
            </a:pPr>
            <a:r>
              <a:rPr lang="en-US" altLang="zh-CN" sz="2400" smtClean="0"/>
              <a:t>　　An input device is any piece of equipment that supplies materials (input) to the computer. </a:t>
            </a:r>
          </a:p>
          <a:p>
            <a:pPr>
              <a:lnSpc>
                <a:spcPct val="125000"/>
              </a:lnSpc>
            </a:pPr>
            <a:r>
              <a:rPr lang="en-US" altLang="zh-CN" sz="2400" smtClean="0"/>
              <a:t>The most common input devices are the keyboard and mouse (see Figure 1-2). </a:t>
            </a:r>
          </a:p>
          <a:p>
            <a:pPr>
              <a:lnSpc>
                <a:spcPct val="125000"/>
              </a:lnSpc>
            </a:pPr>
            <a:r>
              <a:rPr lang="en-US" altLang="zh-CN" sz="2400" smtClean="0"/>
              <a:t>Other possibilities include image and bar-code scanners, joysticks, touch screens, digital cameras, electronic pens, fingerprint readers, and microphones. Input devices for a stereo system might be a CD player and antenna.</a:t>
            </a:r>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51wendang.com/pic/8b0fbbcc95e1216614d40fc5/7-808.5-jpg_6-1077-0-0-1077.jpg"/>
          <p:cNvPicPr>
            <a:picLocks noChangeAspect="1" noChangeArrowheads="1"/>
          </p:cNvPicPr>
          <p:nvPr/>
        </p:nvPicPr>
        <p:blipFill>
          <a:blip r:embed="rId2"/>
          <a:srcRect t="18750" b="18749"/>
          <a:stretch>
            <a:fillRect/>
          </a:stretch>
        </p:blipFill>
        <p:spPr bwMode="auto">
          <a:xfrm>
            <a:off x="1285852" y="1285860"/>
            <a:ext cx="6400800" cy="3000396"/>
          </a:xfrm>
          <a:prstGeom prst="rect">
            <a:avLst/>
          </a:prstGeom>
          <a:noFill/>
        </p:spPr>
      </p:pic>
      <p:sp>
        <p:nvSpPr>
          <p:cNvPr id="3" name="文本框 7169"/>
          <p:cNvSpPr txBox="1">
            <a:spLocks noChangeArrowheads="1"/>
          </p:cNvSpPr>
          <p:nvPr/>
        </p:nvSpPr>
        <p:spPr bwMode="auto">
          <a:xfrm>
            <a:off x="1785918" y="5286388"/>
            <a:ext cx="6500858" cy="630238"/>
          </a:xfrm>
          <a:prstGeom prst="rect">
            <a:avLst/>
          </a:prstGeom>
          <a:noFill/>
          <a:ln w="9525">
            <a:noFill/>
            <a:miter lim="800000"/>
            <a:headEnd/>
            <a:tailEnd/>
          </a:ln>
        </p:spPr>
        <p:txBody>
          <a:bodyPr wrap="square">
            <a:spAutoFit/>
          </a:bodyPr>
          <a:lstStyle/>
          <a:p>
            <a:pPr algn="just">
              <a:lnSpc>
                <a:spcPct val="125000"/>
              </a:lnSpc>
            </a:pPr>
            <a:r>
              <a:rPr lang="en-US" altLang="zh-CN" sz="2800"/>
              <a:t>Figure 1-2  Hardware of a computer system</a:t>
            </a:r>
          </a:p>
        </p:txBody>
      </p:sp>
      <p:sp>
        <p:nvSpPr>
          <p:cNvPr id="5" name="TextBox 4"/>
          <p:cNvSpPr txBox="1"/>
          <p:nvPr/>
        </p:nvSpPr>
        <p:spPr>
          <a:xfrm>
            <a:off x="7000892" y="4786322"/>
            <a:ext cx="168328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85728"/>
            <a:ext cx="7772400" cy="1143000"/>
          </a:xfrm>
        </p:spPr>
        <p:txBody>
          <a:bodyPr>
            <a:normAutofit/>
          </a:bodyPr>
          <a:lstStyle/>
          <a:p>
            <a:r>
              <a:rPr lang="en-US" altLang="zh-CN" b="1" smtClean="0"/>
              <a:t>（2）Processing Unit</a:t>
            </a:r>
            <a:endParaRPr lang="zh-CN" altLang="en-US"/>
          </a:p>
        </p:txBody>
      </p:sp>
      <p:sp>
        <p:nvSpPr>
          <p:cNvPr id="3" name="内容占位符 2"/>
          <p:cNvSpPr>
            <a:spLocks noGrp="1"/>
          </p:cNvSpPr>
          <p:nvPr>
            <p:ph sz="quarter" idx="1"/>
          </p:nvPr>
        </p:nvSpPr>
        <p:spPr>
          <a:xfrm>
            <a:off x="285720" y="1447800"/>
            <a:ext cx="8401080" cy="4572000"/>
          </a:xfrm>
        </p:spPr>
        <p:txBody>
          <a:bodyPr>
            <a:normAutofit/>
          </a:bodyPr>
          <a:lstStyle/>
          <a:p>
            <a:pPr>
              <a:lnSpc>
                <a:spcPct val="125000"/>
              </a:lnSpc>
            </a:pPr>
            <a:r>
              <a:rPr lang="en-US" altLang="zh-CN" sz="2400" smtClean="0"/>
              <a:t>　　The heart of any computer system is the central processing unit (CPU), located inside the computer’s main box or system unit.</a:t>
            </a:r>
          </a:p>
          <a:p>
            <a:pPr>
              <a:lnSpc>
                <a:spcPct val="125000"/>
              </a:lnSpc>
            </a:pPr>
            <a:r>
              <a:rPr lang="en-US" altLang="zh-CN" sz="2400" smtClean="0"/>
              <a:t>　　A processor is composed of two functional units—a control unit and an arithmetic/logic unit—and a set of special workspaces called registers.   </a:t>
            </a:r>
          </a:p>
          <a:p>
            <a:pPr>
              <a:lnSpc>
                <a:spcPct val="125000"/>
              </a:lnSpc>
            </a:pPr>
            <a:r>
              <a:rPr lang="en-US" altLang="zh-CN" sz="2400" smtClean="0"/>
              <a:t>　　Figure 1-3 depicts its structure, in which the Internal CPU Interconnection provides communication among the Control Unit, ALU, and Registers. </a:t>
            </a:r>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清华大学计算机英语\刘兆毓-计算机英语\Tp\a3.tifa3"/>
          <p:cNvPicPr>
            <a:picLocks noChangeAspect="1" noChangeArrowheads="1"/>
          </p:cNvPicPr>
          <p:nvPr/>
        </p:nvPicPr>
        <p:blipFill>
          <a:blip r:embed="rId2"/>
          <a:srcRect/>
          <a:stretch>
            <a:fillRect/>
          </a:stretch>
        </p:blipFill>
        <p:spPr bwMode="auto">
          <a:xfrm>
            <a:off x="2928926" y="77688"/>
            <a:ext cx="3643338" cy="6137394"/>
          </a:xfrm>
          <a:prstGeom prst="rect">
            <a:avLst/>
          </a:prstGeom>
          <a:noFill/>
          <a:ln w="9525">
            <a:noFill/>
            <a:miter lim="800000"/>
            <a:headEnd/>
            <a:tailEnd/>
          </a:ln>
        </p:spPr>
      </p:pic>
      <p:sp>
        <p:nvSpPr>
          <p:cNvPr id="3" name="文本框 7169"/>
          <p:cNvSpPr txBox="1">
            <a:spLocks noChangeArrowheads="1"/>
          </p:cNvSpPr>
          <p:nvPr/>
        </p:nvSpPr>
        <p:spPr bwMode="auto">
          <a:xfrm>
            <a:off x="1568451" y="6072206"/>
            <a:ext cx="6789763" cy="630238"/>
          </a:xfrm>
          <a:prstGeom prst="rect">
            <a:avLst/>
          </a:prstGeom>
          <a:noFill/>
          <a:ln w="9525">
            <a:noFill/>
            <a:miter lim="800000"/>
            <a:headEnd/>
            <a:tailEnd/>
          </a:ln>
        </p:spPr>
        <p:txBody>
          <a:bodyPr wrap="square">
            <a:spAutoFit/>
          </a:bodyPr>
          <a:lstStyle/>
          <a:p>
            <a:pPr algn="just">
              <a:lnSpc>
                <a:spcPct val="125000"/>
              </a:lnSpc>
            </a:pPr>
            <a:r>
              <a:rPr lang="en-US" altLang="zh-CN" sz="2800"/>
              <a:t>Figure 1-3  Central Processing Unit (CPU)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pPr>
              <a:lnSpc>
                <a:spcPct val="125000"/>
              </a:lnSpc>
            </a:pPr>
            <a:r>
              <a:rPr lang="en-US" altLang="zh-CN" sz="2400" smtClean="0"/>
              <a:t>The control unit is the functional unit that is responsible for supervising the operation of the entire computer system.</a:t>
            </a:r>
          </a:p>
          <a:p>
            <a:pPr>
              <a:lnSpc>
                <a:spcPct val="125000"/>
              </a:lnSpc>
            </a:pPr>
            <a:r>
              <a:rPr lang="en-US" altLang="zh-CN" sz="2400" smtClean="0"/>
              <a:t>　　The control unit fetches instructions from memory and determines their types or decodes them. </a:t>
            </a:r>
          </a:p>
          <a:p>
            <a:pPr>
              <a:lnSpc>
                <a:spcPct val="125000"/>
              </a:lnSpc>
            </a:pPr>
            <a:r>
              <a:rPr lang="en-US" altLang="zh-CN" sz="2400" smtClean="0"/>
              <a:t>It then breaks each instruction into a series of simple small steps or actions. </a:t>
            </a:r>
          </a:p>
          <a:p>
            <a:pPr>
              <a:lnSpc>
                <a:spcPct val="125000"/>
              </a:lnSpc>
            </a:pPr>
            <a:r>
              <a:rPr lang="en-US" altLang="zh-CN" sz="2400" smtClean="0"/>
              <a:t>By doing this, it controls the step-by-step operation of the entire computer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7158" y="1000108"/>
            <a:ext cx="8329642" cy="5019692"/>
          </a:xfrm>
        </p:spPr>
        <p:txBody>
          <a:bodyPr>
            <a:normAutofit/>
          </a:bodyPr>
          <a:lstStyle/>
          <a:p>
            <a:r>
              <a:rPr lang="en-US" altLang="zh-CN" sz="2800" noProof="1" smtClean="0">
                <a:solidFill>
                  <a:schemeClr val="tx1">
                    <a:lumMod val="85000"/>
                    <a:lumOff val="15000"/>
                  </a:schemeClr>
                </a:solidFill>
              </a:rPr>
              <a:t>The arithmetic and logic unit (ALU) is the functional unit that provides the computer with logical and computational capabilities. </a:t>
            </a:r>
          </a:p>
          <a:p>
            <a:r>
              <a:rPr lang="en-US" altLang="zh-CN" sz="2800" noProof="1" smtClean="0">
                <a:solidFill>
                  <a:schemeClr val="tx1">
                    <a:lumMod val="85000"/>
                    <a:lumOff val="15000"/>
                  </a:schemeClr>
                </a:solidFill>
              </a:rPr>
              <a:t>Data are brought into the ALU by the control unit, and the ALU performs whatever arithmetic or logic operations are required to help carry out the instruction.</a:t>
            </a:r>
          </a:p>
          <a:p>
            <a:r>
              <a:rPr lang="en-US" altLang="zh-CN" sz="2800" noProof="1" smtClean="0"/>
              <a:t>A register is a storage location inside the processor. </a:t>
            </a:r>
          </a:p>
          <a:p>
            <a:r>
              <a:rPr lang="en-US" altLang="zh-CN" sz="2800" noProof="1" smtClean="0"/>
              <a:t>Registers in the control unit are used to keep track of the overall status of the program that is running.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教材</a:t>
            </a:r>
            <a:endParaRPr lang="zh-CN" altLang="en-US"/>
          </a:p>
        </p:txBody>
      </p:sp>
      <p:pic>
        <p:nvPicPr>
          <p:cNvPr id="4" name="Picture 2" descr="F:\my2023\2023专业外语\图片\xiugai.jpg"/>
          <p:cNvPicPr>
            <a:picLocks noChangeAspect="1" noChangeArrowheads="1"/>
          </p:cNvPicPr>
          <p:nvPr/>
        </p:nvPicPr>
        <p:blipFill>
          <a:blip r:embed="rId2"/>
          <a:srcRect/>
          <a:stretch>
            <a:fillRect/>
          </a:stretch>
        </p:blipFill>
        <p:spPr bwMode="auto">
          <a:xfrm>
            <a:off x="3143240" y="500042"/>
            <a:ext cx="4214842" cy="6170792"/>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7158" y="1000108"/>
            <a:ext cx="8329642" cy="5019692"/>
          </a:xfrm>
        </p:spPr>
        <p:txBody>
          <a:bodyPr>
            <a:normAutofit/>
          </a:bodyPr>
          <a:lstStyle/>
          <a:p>
            <a:r>
              <a:rPr lang="en-US" altLang="zh-CN" sz="2800" noProof="1" smtClean="0"/>
              <a:t>Control unit registers store information such as the current instruction, the location of the next instruction to be executed, and the operands of the instruction.</a:t>
            </a:r>
            <a:r>
              <a:rPr lang="en-US" altLang="zh-CN" sz="2800" baseline="30000" noProof="1" smtClean="0">
                <a:ln>
                  <a:solidFill>
                    <a:srgbClr val="C00000"/>
                  </a:solidFill>
                </a:ln>
              </a:rPr>
              <a:t> </a:t>
            </a:r>
          </a:p>
          <a:p>
            <a:r>
              <a:rPr lang="en-US" altLang="zh-CN" sz="2800" noProof="1" smtClean="0"/>
              <a:t>In the ALU, registers store data items that are added, subtracted, multiplied, divided, and compared. </a:t>
            </a:r>
          </a:p>
          <a:p>
            <a:r>
              <a:rPr lang="en-US" altLang="zh-CN" sz="2800" noProof="1" smtClean="0"/>
              <a:t>Other registers store the results of arithmetic and logic operations.</a:t>
            </a:r>
            <a:endParaRPr lang="zh-CN" altLang="en-US" sz="2800">
              <a:solidFill>
                <a:schemeClr val="tx1">
                  <a:lumMod val="85000"/>
                  <a:lumOff val="1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214290"/>
            <a:ext cx="7772400" cy="1143000"/>
          </a:xfrm>
        </p:spPr>
        <p:txBody>
          <a:bodyPr/>
          <a:lstStyle/>
          <a:p>
            <a:pPr>
              <a:lnSpc>
                <a:spcPct val="125000"/>
              </a:lnSpc>
              <a:defRPr/>
            </a:pPr>
            <a:r>
              <a:rPr lang="en-US" altLang="zh-CN" b="1" noProof="1" smtClean="0"/>
              <a:t>（3）Output Devices</a:t>
            </a:r>
            <a:endParaRPr lang="en-US" altLang="zh-CN" noProof="1" smtClean="0"/>
          </a:p>
        </p:txBody>
      </p:sp>
      <p:sp>
        <p:nvSpPr>
          <p:cNvPr id="3" name="内容占位符 2"/>
          <p:cNvSpPr>
            <a:spLocks noGrp="1"/>
          </p:cNvSpPr>
          <p:nvPr>
            <p:ph sz="quarter" idx="1"/>
          </p:nvPr>
        </p:nvSpPr>
        <p:spPr>
          <a:xfrm>
            <a:off x="285720" y="1447800"/>
            <a:ext cx="8401080" cy="4572000"/>
          </a:xfrm>
        </p:spPr>
        <p:txBody>
          <a:bodyPr>
            <a:normAutofit/>
          </a:bodyPr>
          <a:lstStyle/>
          <a:p>
            <a:pPr>
              <a:lnSpc>
                <a:spcPct val="125000"/>
              </a:lnSpc>
              <a:defRPr/>
            </a:pPr>
            <a:r>
              <a:rPr lang="en-US" altLang="zh-CN" sz="2800" noProof="1" smtClean="0"/>
              <a:t>　　Like input units, output devices are instruments of interpretation and communication between humans and computer systems of all sizes. </a:t>
            </a:r>
          </a:p>
          <a:p>
            <a:pPr>
              <a:lnSpc>
                <a:spcPct val="125000"/>
              </a:lnSpc>
              <a:defRPr/>
            </a:pPr>
            <a:r>
              <a:rPr lang="en-US" altLang="zh-CN" sz="2800" noProof="1" smtClean="0"/>
              <a:t>These devices take output results from the CPU in machine-coded form and convert them into a form that can be used (a) by people (e.g. a printed and/or displayed report) or (b) as machine input in another processing cycle.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1447800"/>
            <a:ext cx="8401080" cy="4572000"/>
          </a:xfrm>
        </p:spPr>
        <p:txBody>
          <a:bodyPr>
            <a:normAutofit/>
          </a:bodyPr>
          <a:lstStyle/>
          <a:p>
            <a:pPr>
              <a:lnSpc>
                <a:spcPct val="125000"/>
              </a:lnSpc>
              <a:defRPr/>
            </a:pPr>
            <a:r>
              <a:rPr lang="en-US" altLang="zh-CN" sz="2800" smtClean="0"/>
              <a:t>In personal computer systems, display screen and desktop printers are popular output devices. </a:t>
            </a:r>
          </a:p>
          <a:p>
            <a:pPr>
              <a:lnSpc>
                <a:spcPct val="125000"/>
              </a:lnSpc>
              <a:defRPr/>
            </a:pPr>
            <a:r>
              <a:rPr lang="en-US" altLang="zh-CN" sz="2800" smtClean="0"/>
              <a:t>Larger and faster printers, many online workstations, and magnetic tape drives are commonly found in larger systems.</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14290"/>
            <a:ext cx="7772400" cy="1143000"/>
          </a:xfrm>
        </p:spPr>
        <p:txBody>
          <a:bodyPr>
            <a:normAutofit/>
          </a:bodyPr>
          <a:lstStyle/>
          <a:p>
            <a:r>
              <a:rPr lang="en-US" altLang="zh-CN" b="1" smtClean="0"/>
              <a:t>（4）Storage Devices</a:t>
            </a:r>
            <a:endParaRPr lang="zh-CN" altLang="en-US"/>
          </a:p>
        </p:txBody>
      </p:sp>
      <p:sp>
        <p:nvSpPr>
          <p:cNvPr id="3" name="内容占位符 2"/>
          <p:cNvSpPr>
            <a:spLocks noGrp="1"/>
          </p:cNvSpPr>
          <p:nvPr>
            <p:ph sz="quarter" idx="1"/>
          </p:nvPr>
        </p:nvSpPr>
        <p:spPr>
          <a:xfrm>
            <a:off x="285720" y="1714488"/>
            <a:ext cx="8401080" cy="4857784"/>
          </a:xfrm>
        </p:spPr>
        <p:txBody>
          <a:bodyPr>
            <a:normAutofit/>
          </a:bodyPr>
          <a:lstStyle/>
          <a:p>
            <a:pPr>
              <a:lnSpc>
                <a:spcPct val="125000"/>
              </a:lnSpc>
            </a:pPr>
            <a:r>
              <a:rPr lang="en-US" altLang="zh-CN" sz="2400" smtClean="0"/>
              <a:t>Storage is a computer section used primarily for storing information such as instructions, programs and data.</a:t>
            </a:r>
          </a:p>
          <a:p>
            <a:pPr>
              <a:lnSpc>
                <a:spcPct val="125000"/>
              </a:lnSpc>
              <a:defRPr/>
            </a:pPr>
            <a:r>
              <a:rPr lang="en-US" altLang="zh-CN" sz="2400" noProof="1" smtClean="0"/>
              <a:t>There are two types in storage devices, one is the memory (sometimes called as primary storage), another is the secondary storage. </a:t>
            </a:r>
          </a:p>
          <a:p>
            <a:pPr>
              <a:lnSpc>
                <a:spcPct val="125000"/>
              </a:lnSpc>
              <a:defRPr/>
            </a:pPr>
            <a:r>
              <a:rPr lang="en-US" altLang="zh-CN" sz="2400" noProof="1" smtClean="0"/>
              <a:t>Primary storage is located within the system unit that houses the CPU and other components. </a:t>
            </a:r>
          </a:p>
          <a:p>
            <a:pPr>
              <a:lnSpc>
                <a:spcPct val="125000"/>
              </a:lnSpc>
              <a:defRPr/>
            </a:pPr>
            <a:r>
              <a:rPr lang="en-US" altLang="zh-CN" sz="2400" noProof="1" smtClean="0"/>
              <a:t>Secondary storages include the storage media and drives, We will describe them in section 1-4 of this textbook.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1447800"/>
            <a:ext cx="8401080" cy="5124472"/>
          </a:xfrm>
        </p:spPr>
        <p:txBody>
          <a:bodyPr>
            <a:normAutofit/>
          </a:bodyPr>
          <a:lstStyle/>
          <a:p>
            <a:pPr>
              <a:lnSpc>
                <a:spcPct val="125000"/>
              </a:lnSpc>
            </a:pPr>
            <a:r>
              <a:rPr lang="en-US" sz="2800" smtClean="0"/>
              <a:t>An arbitrary desktop computer (not necessarily a PC) is shown in Figure 1-4. </a:t>
            </a:r>
          </a:p>
          <a:p>
            <a:pPr>
              <a:lnSpc>
                <a:spcPct val="125000"/>
              </a:lnSpc>
            </a:pPr>
            <a:r>
              <a:rPr lang="en-US" sz="2800" smtClean="0"/>
              <a:t>It has a large main memory to hold the operating system, applications and data, and an interface to mass storage devices(disks and DVD/CD-ROMs). </a:t>
            </a:r>
          </a:p>
          <a:p>
            <a:pPr>
              <a:lnSpc>
                <a:spcPct val="125000"/>
              </a:lnSpc>
            </a:pPr>
            <a:endParaRPr lang="en-US" sz="240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1447800"/>
            <a:ext cx="8401080" cy="5124472"/>
          </a:xfrm>
        </p:spPr>
        <p:txBody>
          <a:bodyPr>
            <a:normAutofit/>
          </a:bodyPr>
          <a:lstStyle/>
          <a:p>
            <a:pPr>
              <a:lnSpc>
                <a:spcPct val="125000"/>
              </a:lnSpc>
            </a:pPr>
            <a:r>
              <a:rPr lang="en-US" sz="2800" smtClean="0"/>
              <a:t>It has a variety of I/O devices for user input (keyboard, mouse, and audio), user output (display interface and audio), and connectivity (networking and peripherals). </a:t>
            </a:r>
          </a:p>
          <a:p>
            <a:pPr>
              <a:lnSpc>
                <a:spcPct val="125000"/>
              </a:lnSpc>
            </a:pPr>
            <a:r>
              <a:rPr lang="en-US" sz="2800" smtClean="0"/>
              <a:t>The fast processor requires a system manager to monitor its core temperature and supply voltages, and to generate a system reset.</a:t>
            </a:r>
            <a:endParaRPr lang="zh-CN" altLang="en-US" sz="280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4"/>
          <p:cNvPicPr>
            <a:picLocks noChangeAspect="1" noChangeArrowheads="1"/>
          </p:cNvPicPr>
          <p:nvPr/>
        </p:nvPicPr>
        <p:blipFill>
          <a:blip r:embed="rId2"/>
          <a:srcRect/>
          <a:stretch>
            <a:fillRect/>
          </a:stretch>
        </p:blipFill>
        <p:spPr bwMode="auto">
          <a:xfrm>
            <a:off x="571472" y="242429"/>
            <a:ext cx="7984146" cy="5758339"/>
          </a:xfrm>
          <a:prstGeom prst="rect">
            <a:avLst/>
          </a:prstGeom>
          <a:noFill/>
          <a:ln w="9525">
            <a:noFill/>
            <a:miter lim="800000"/>
            <a:headEnd/>
            <a:tailEnd/>
          </a:ln>
        </p:spPr>
      </p:pic>
      <p:sp>
        <p:nvSpPr>
          <p:cNvPr id="3" name="文本框 7169"/>
          <p:cNvSpPr txBox="1">
            <a:spLocks noChangeArrowheads="1"/>
          </p:cNvSpPr>
          <p:nvPr/>
        </p:nvSpPr>
        <p:spPr bwMode="auto">
          <a:xfrm>
            <a:off x="1142976" y="6000768"/>
            <a:ext cx="7626378" cy="628650"/>
          </a:xfrm>
          <a:prstGeom prst="rect">
            <a:avLst/>
          </a:prstGeom>
          <a:noFill/>
          <a:ln w="9525">
            <a:noFill/>
            <a:miter lim="800000"/>
            <a:headEnd/>
            <a:tailEnd/>
          </a:ln>
        </p:spPr>
        <p:txBody>
          <a:bodyPr wrap="square">
            <a:spAutoFit/>
          </a:bodyPr>
          <a:lstStyle/>
          <a:p>
            <a:pPr algn="just">
              <a:lnSpc>
                <a:spcPct val="125000"/>
              </a:lnSpc>
            </a:pPr>
            <a:r>
              <a:rPr lang="en-US" altLang="zh-CN" sz="2800"/>
              <a:t>Figure 1-4  Block diagram of a generic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85728"/>
            <a:ext cx="7772400" cy="1143000"/>
          </a:xfrm>
        </p:spPr>
        <p:txBody>
          <a:bodyPr>
            <a:normAutofit/>
          </a:bodyPr>
          <a:lstStyle/>
          <a:p>
            <a:r>
              <a:rPr lang="en-US" altLang="zh-CN" b="1" smtClean="0"/>
              <a:t>2. Types of Computer</a:t>
            </a:r>
            <a:endParaRPr lang="zh-CN" altLang="en-US"/>
          </a:p>
        </p:txBody>
      </p:sp>
      <p:sp>
        <p:nvSpPr>
          <p:cNvPr id="3" name="内容占位符 2"/>
          <p:cNvSpPr>
            <a:spLocks noGrp="1"/>
          </p:cNvSpPr>
          <p:nvPr>
            <p:ph sz="quarter" idx="1"/>
          </p:nvPr>
        </p:nvSpPr>
        <p:spPr>
          <a:xfrm>
            <a:off x="214282" y="1447800"/>
            <a:ext cx="8472518" cy="4572000"/>
          </a:xfrm>
        </p:spPr>
        <p:txBody>
          <a:bodyPr/>
          <a:lstStyle/>
          <a:p>
            <a:pPr>
              <a:lnSpc>
                <a:spcPct val="125000"/>
              </a:lnSpc>
            </a:pPr>
            <a:r>
              <a:rPr lang="en-US" altLang="zh-CN" sz="2400" smtClean="0"/>
              <a:t>　　There are four types of computers: supercomputers, mainframe computers, midrangecomputers, and microcomputers.</a:t>
            </a:r>
          </a:p>
          <a:p>
            <a:pPr>
              <a:lnSpc>
                <a:spcPct val="125000"/>
              </a:lnSpc>
            </a:pPr>
            <a:r>
              <a:rPr lang="en-US" altLang="zh-CN" sz="2400" smtClean="0"/>
              <a:t>　　（1）Supercomputers are the most powerful type of computer. </a:t>
            </a:r>
          </a:p>
          <a:p>
            <a:pPr>
              <a:lnSpc>
                <a:spcPct val="125000"/>
              </a:lnSpc>
            </a:pPr>
            <a:r>
              <a:rPr lang="en-US" altLang="zh-CN" sz="2400" smtClean="0"/>
              <a:t>These machines are  special high-capacity computers used by very large organizations. </a:t>
            </a:r>
          </a:p>
          <a:p>
            <a:pPr>
              <a:lnSpc>
                <a:spcPct val="125000"/>
              </a:lnSpc>
            </a:pPr>
            <a:r>
              <a:rPr lang="en-US" altLang="zh-CN" sz="2400" smtClean="0"/>
              <a:t>IBM’s Blue Gene is considered by many to be the fastest computer in the world.</a:t>
            </a:r>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28596" y="785794"/>
            <a:ext cx="8258204" cy="5234006"/>
          </a:xfrm>
        </p:spPr>
        <p:txBody>
          <a:bodyPr>
            <a:normAutofit/>
          </a:bodyPr>
          <a:lstStyle/>
          <a:p>
            <a:r>
              <a:rPr lang="en-US" altLang="zh-CN" sz="2800" noProof="1" smtClean="0"/>
              <a:t>（2）Mainframe computers occupy specially wired, air-conditioned rooms. </a:t>
            </a:r>
          </a:p>
          <a:p>
            <a:r>
              <a:rPr lang="en-US" altLang="zh-CN" sz="2800" noProof="1" smtClean="0"/>
              <a:t>Although not nearly as powerful as supercomputers, mainframe computers are capable of great processing speeds and data storage. </a:t>
            </a:r>
          </a:p>
          <a:p>
            <a:r>
              <a:rPr lang="en-US" altLang="zh-CN" sz="2800" noProof="1" smtClean="0"/>
              <a:t>For example, insurance companies use mainframes to process information about millions of policyholders.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28596" y="785794"/>
            <a:ext cx="8258204" cy="5234006"/>
          </a:xfrm>
        </p:spPr>
        <p:txBody>
          <a:bodyPr>
            <a:normAutofit/>
          </a:bodyPr>
          <a:lstStyle/>
          <a:p>
            <a:r>
              <a:rPr lang="en-US" altLang="zh-CN" sz="2800" noProof="1" smtClean="0"/>
              <a:t>（3）Midrange computers, also referred to as servers, are computers with processing capabilities less powerful than a mainframe computer yet more powerful than a microcomputer. </a:t>
            </a:r>
          </a:p>
          <a:p>
            <a:r>
              <a:rPr lang="en-US" altLang="zh-CN" sz="2800" noProof="1" smtClean="0"/>
              <a:t>Originally used by medium-size companies or departments of large companies to support their processing needs, today midrange computers are most widely used to support or serve end users for such specific needs as retrieving data from a database or supplying access to application software.</a:t>
            </a:r>
            <a:endParaRPr lang="zh-CN"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28662" y="857232"/>
            <a:ext cx="7772400" cy="5429280"/>
          </a:xfrm>
        </p:spPr>
        <p:txBody>
          <a:bodyPr>
            <a:normAutofit fontScale="90000"/>
          </a:bodyPr>
          <a:lstStyle/>
          <a:p>
            <a:pPr>
              <a:defRPr/>
            </a:pP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1 </a:t>
            </a:r>
            <a:b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ARCHITETURE AND</a:t>
            </a:r>
            <a:r>
              <a:rPr lang="zh-CN" altLang="en-US"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t>
            </a: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NETWORK</a:t>
            </a: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rgbClr val="FF0000"/>
                </a:solidFill>
                <a:effectLst>
                  <a:outerShdw blurRad="38100" dist="38100" dir="2700000">
                    <a:srgbClr val="FFFFFF"/>
                  </a:outerShdw>
                </a:effectLst>
                <a:sym typeface="+mn-ea"/>
              </a:rPr>
              <a:t>CHAPTER 1</a:t>
            </a:r>
            <a:br>
              <a:rPr lang="en-US" altLang="zh-CN" sz="4400" noProof="1" smtClean="0">
                <a:solidFill>
                  <a:srgbClr val="FF0000"/>
                </a:solidFill>
                <a:effectLst>
                  <a:outerShdw blurRad="38100" dist="38100" dir="2700000">
                    <a:srgbClr val="FFFFFF"/>
                  </a:outerShdw>
                </a:effectLst>
                <a:sym typeface="+mn-ea"/>
              </a:rPr>
            </a:br>
            <a:r>
              <a:rPr lang="en-US" altLang="zh-CN" sz="4400" noProof="1" smtClean="0">
                <a:solidFill>
                  <a:srgbClr val="FF0000"/>
                </a:solidFill>
                <a:effectLst>
                  <a:outerShdw blurRad="38100" dist="38100" dir="2700000">
                    <a:srgbClr val="FFFFFF"/>
                  </a:outerShdw>
                </a:effectLst>
                <a:sym typeface="+mn-ea"/>
              </a:rPr>
              <a:t>COMPUTER ORGANIZATION AND UNITS</a:t>
            </a:r>
            <a:br>
              <a:rPr lang="en-US" altLang="zh-CN" sz="4400" noProof="1" smtClean="0">
                <a:solidFill>
                  <a:srgbClr val="FF0000"/>
                </a:solidFill>
                <a:effectLst>
                  <a:outerShdw blurRad="38100" dist="38100" dir="2700000">
                    <a:srgbClr val="FFFFFF"/>
                  </a:outerShdw>
                </a:effectLst>
                <a:sym typeface="+mn-ea"/>
              </a:rPr>
            </a:b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14282" y="571480"/>
            <a:ext cx="8272466" cy="3643338"/>
          </a:xfrm>
        </p:spPr>
        <p:txBody>
          <a:bodyPr/>
          <a:lstStyle/>
          <a:p>
            <a:r>
              <a:rPr lang="en-US" altLang="zh-CN" sz="2400" noProof="1" smtClean="0"/>
              <a:t>（4）Microcomputers are the least powerful, yet the most widely used and fastest- growing, type of computer. </a:t>
            </a:r>
          </a:p>
          <a:p>
            <a:r>
              <a:rPr lang="en-US" altLang="zh-CN" sz="2400" noProof="1" smtClean="0"/>
              <a:t>There are four types of microcomputers: desktop, notebook, tablet and handheld computers. (See Figure 1-5.) </a:t>
            </a:r>
          </a:p>
          <a:p>
            <a:r>
              <a:rPr lang="en-US" altLang="zh-CN" sz="2400" noProof="1" smtClean="0"/>
              <a:t>Desktop computers are small enough to fit on top of or alongside a desk yet are too big to carry around. </a:t>
            </a:r>
          </a:p>
          <a:p>
            <a:r>
              <a:rPr lang="en-US" altLang="zh-CN" sz="2400" noProof="1" smtClean="0"/>
              <a:t>Notebook computers, also known as laptop computers, are portable and lightweight and fit into most briefcases. </a:t>
            </a:r>
          </a:p>
          <a:p>
            <a:endParaRPr lang="zh-CN" altLang="en-US"/>
          </a:p>
        </p:txBody>
      </p:sp>
      <p:pic>
        <p:nvPicPr>
          <p:cNvPr id="4" name="图片 1" descr="a5"/>
          <p:cNvPicPr>
            <a:picLocks noChangeAspect="1" noChangeArrowheads="1"/>
          </p:cNvPicPr>
          <p:nvPr/>
        </p:nvPicPr>
        <p:blipFill>
          <a:blip r:embed="rId2"/>
          <a:srcRect/>
          <a:stretch>
            <a:fillRect/>
          </a:stretch>
        </p:blipFill>
        <p:spPr bwMode="auto">
          <a:xfrm>
            <a:off x="2143108" y="4429132"/>
            <a:ext cx="4524375" cy="1085850"/>
          </a:xfrm>
          <a:prstGeom prst="rect">
            <a:avLst/>
          </a:prstGeom>
          <a:noFill/>
          <a:ln w="9525">
            <a:noFill/>
            <a:miter lim="800000"/>
            <a:headEnd/>
            <a:tailEnd/>
          </a:ln>
        </p:spPr>
      </p:pic>
      <p:sp>
        <p:nvSpPr>
          <p:cNvPr id="5" name="文本框 2"/>
          <p:cNvSpPr txBox="1">
            <a:spLocks noChangeArrowheads="1"/>
          </p:cNvSpPr>
          <p:nvPr/>
        </p:nvSpPr>
        <p:spPr bwMode="auto">
          <a:xfrm>
            <a:off x="2487613" y="5700713"/>
            <a:ext cx="4298965" cy="630237"/>
          </a:xfrm>
          <a:prstGeom prst="rect">
            <a:avLst/>
          </a:prstGeom>
          <a:noFill/>
          <a:ln w="9525">
            <a:noFill/>
            <a:miter lim="800000"/>
            <a:headEnd/>
            <a:tailEnd/>
          </a:ln>
        </p:spPr>
        <p:txBody>
          <a:bodyPr wrap="square">
            <a:spAutoFit/>
          </a:bodyPr>
          <a:lstStyle/>
          <a:p>
            <a:pPr algn="just">
              <a:lnSpc>
                <a:spcPct val="125000"/>
              </a:lnSpc>
            </a:pPr>
            <a:r>
              <a:rPr lang="en-US" altLang="zh-CN" sz="2800"/>
              <a:t>Figure 1-5  Microcomputers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7158" y="500042"/>
            <a:ext cx="8329642" cy="3929090"/>
          </a:xfrm>
        </p:spPr>
        <p:txBody>
          <a:bodyPr>
            <a:normAutofit/>
          </a:bodyPr>
          <a:lstStyle/>
          <a:p>
            <a:r>
              <a:rPr lang="en-US" altLang="zh-CN" sz="2800" noProof="1" smtClean="0"/>
              <a:t>Tablets, also known as tablet computers, are the newest type of computer. </a:t>
            </a:r>
          </a:p>
          <a:p>
            <a:r>
              <a:rPr lang="en-US" altLang="zh-CN" sz="2800" noProof="1" smtClean="0"/>
              <a:t>They are smaller, lighter, and generally less powerful than notebook. Like a notebook, tablets have a flat screen but typically do not have a standard keyboard. Instead tablets typically use a virtual keyboard that appears on the screen and is touch-sensitive.  </a:t>
            </a:r>
          </a:p>
          <a:p>
            <a:r>
              <a:rPr lang="en-US" altLang="zh-CN" sz="2800" noProof="1" smtClean="0"/>
              <a:t>The best known tablet is Apple’s iPad.</a:t>
            </a:r>
            <a:endParaRPr lang="zh-CN" altLang="en-US" sz="2800"/>
          </a:p>
        </p:txBody>
      </p:sp>
      <p:pic>
        <p:nvPicPr>
          <p:cNvPr id="27650" name="Picture 2" descr="https://img0.baidu.com/it/u=67719996,126348592&amp;fm=253&amp;fmt=auto&amp;app=138&amp;f=JPEG?w=550&amp;h=350"/>
          <p:cNvPicPr>
            <a:picLocks noChangeAspect="1" noChangeArrowheads="1"/>
          </p:cNvPicPr>
          <p:nvPr/>
        </p:nvPicPr>
        <p:blipFill>
          <a:blip r:embed="rId2"/>
          <a:srcRect l="51819" t="2143"/>
          <a:stretch>
            <a:fillRect/>
          </a:stretch>
        </p:blipFill>
        <p:spPr bwMode="auto">
          <a:xfrm>
            <a:off x="5786446" y="3857628"/>
            <a:ext cx="1934548" cy="250033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71472" y="357166"/>
            <a:ext cx="8186766" cy="4572032"/>
          </a:xfrm>
        </p:spPr>
        <p:txBody>
          <a:bodyPr>
            <a:noAutofit/>
          </a:bodyPr>
          <a:lstStyle/>
          <a:p>
            <a:r>
              <a:rPr lang="en-US" altLang="zh-CN" sz="2800" noProof="1" smtClean="0"/>
              <a:t>Handheld computers are the smallest and are designed to fit into the palm of one hand. </a:t>
            </a:r>
          </a:p>
          <a:p>
            <a:r>
              <a:rPr lang="en-US" altLang="zh-CN" sz="2800" noProof="1" smtClean="0"/>
              <a:t>These systems contain an entire computer system, including the electronic components, secondary storage, and input and output devices. </a:t>
            </a:r>
          </a:p>
          <a:p>
            <a:r>
              <a:rPr lang="en-US" altLang="zh-CN" sz="2800" noProof="1" smtClean="0"/>
              <a:t>Personal digital Assistants (PDAs) and smartphones are the most widely used handheld computers. </a:t>
            </a:r>
          </a:p>
          <a:p>
            <a:r>
              <a:rPr lang="en-US" altLang="zh-CN" sz="2800" noProof="1" smtClean="0"/>
              <a:t>Smartphones are cell phones with wireless connections to the Internet. </a:t>
            </a:r>
          </a:p>
          <a:p>
            <a:r>
              <a:rPr lang="en-US" altLang="zh-CN" sz="2800" noProof="1" smtClean="0"/>
              <a:t>Their growth has been explosive in the past few years.</a:t>
            </a:r>
            <a:endParaRPr lang="zh-CN" altLang="en-US" sz="2800"/>
          </a:p>
        </p:txBody>
      </p:sp>
      <p:pic>
        <p:nvPicPr>
          <p:cNvPr id="26626" name="Picture 2" descr="https://img2.baidu.com/it/u=1969399806,3731240356&amp;fm=253&amp;fmt=auto&amp;app=120&amp;f=JPEG?w=871&amp;h=500"/>
          <p:cNvPicPr>
            <a:picLocks noChangeAspect="1" noChangeArrowheads="1"/>
          </p:cNvPicPr>
          <p:nvPr/>
        </p:nvPicPr>
        <p:blipFill>
          <a:blip r:embed="rId2"/>
          <a:srcRect l="19512" t="4249" r="21951" b="6527"/>
          <a:stretch>
            <a:fillRect/>
          </a:stretch>
        </p:blipFill>
        <p:spPr bwMode="auto">
          <a:xfrm>
            <a:off x="7143768" y="5143512"/>
            <a:ext cx="1714512" cy="150019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3143248"/>
            <a:ext cx="7772400" cy="1143000"/>
          </a:xfrm>
        </p:spPr>
        <p:txBody>
          <a:bodyPr>
            <a:normAutofit fontScale="90000"/>
          </a:bodyPr>
          <a:lstStyle/>
          <a:p>
            <a:r>
              <a:rPr lang="en-US" altLang="zh-CN" smtClean="0">
                <a:solidFill>
                  <a:srgbClr val="0070C0"/>
                </a:solidFill>
              </a:rPr>
              <a:t>1.2 MICROPROCESSOR AND SYSTEM BOARD</a:t>
            </a:r>
            <a:endParaRPr lang="zh-CN" altLang="en-US">
              <a:solidFill>
                <a:srgbClr val="0070C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KEYWORDS</a:t>
            </a:r>
            <a:endParaRPr lang="zh-CN" altLang="en-US"/>
          </a:p>
        </p:txBody>
      </p:sp>
      <p:sp>
        <p:nvSpPr>
          <p:cNvPr id="3" name="内容占位符 2"/>
          <p:cNvSpPr>
            <a:spLocks noGrp="1"/>
          </p:cNvSpPr>
          <p:nvPr>
            <p:ph sz="quarter" idx="1"/>
          </p:nvPr>
        </p:nvSpPr>
        <p:spPr/>
        <p:txBody>
          <a:bodyPr>
            <a:normAutofit fontScale="70000" lnSpcReduction="20000"/>
          </a:bodyPr>
          <a:lstStyle/>
          <a:p>
            <a:pPr>
              <a:lnSpc>
                <a:spcPct val="130000"/>
              </a:lnSpc>
            </a:pPr>
            <a:r>
              <a:rPr lang="en-US" altLang="zh-CN" sz="3100" smtClean="0"/>
              <a:t>  </a:t>
            </a:r>
            <a:r>
              <a:rPr lang="zh-CN" altLang="zh-CN" sz="3100" smtClean="0"/>
              <a:t>microprocessor               </a:t>
            </a:r>
            <a:r>
              <a:rPr lang="en-US" altLang="zh-CN" sz="3100" smtClean="0"/>
              <a:t>	</a:t>
            </a:r>
            <a:r>
              <a:rPr lang="zh-CN" altLang="zh-CN" sz="3100" smtClean="0"/>
              <a:t>微处理器</a:t>
            </a:r>
          </a:p>
          <a:p>
            <a:pPr>
              <a:lnSpc>
                <a:spcPct val="130000"/>
              </a:lnSpc>
            </a:pPr>
            <a:r>
              <a:rPr lang="zh-CN" altLang="zh-CN" sz="3100" smtClean="0"/>
              <a:t>  chip                          	</a:t>
            </a:r>
            <a:r>
              <a:rPr lang="en-US" altLang="zh-CN" sz="3100" smtClean="0"/>
              <a:t>	</a:t>
            </a:r>
            <a:r>
              <a:rPr lang="zh-CN" altLang="zh-CN" sz="3100" smtClean="0"/>
              <a:t>芯片</a:t>
            </a:r>
          </a:p>
          <a:p>
            <a:pPr>
              <a:lnSpc>
                <a:spcPct val="130000"/>
              </a:lnSpc>
            </a:pPr>
            <a:r>
              <a:rPr lang="zh-CN" altLang="zh-CN" sz="3100" smtClean="0"/>
              <a:t>  system board                 </a:t>
            </a:r>
            <a:r>
              <a:rPr lang="en-US" altLang="zh-CN" sz="3100" smtClean="0"/>
              <a:t>	</a:t>
            </a:r>
            <a:r>
              <a:rPr lang="zh-CN" altLang="zh-CN" sz="3100" smtClean="0"/>
              <a:t> 系统板</a:t>
            </a:r>
          </a:p>
          <a:p>
            <a:pPr>
              <a:lnSpc>
                <a:spcPct val="130000"/>
              </a:lnSpc>
            </a:pPr>
            <a:r>
              <a:rPr lang="zh-CN" altLang="zh-CN" sz="3100" smtClean="0"/>
              <a:t>  carrier package               </a:t>
            </a:r>
            <a:r>
              <a:rPr lang="en-US" altLang="zh-CN" sz="3100" smtClean="0"/>
              <a:t>	</a:t>
            </a:r>
            <a:r>
              <a:rPr lang="zh-CN" altLang="zh-CN" sz="3100" smtClean="0"/>
              <a:t>承载插件 </a:t>
            </a:r>
          </a:p>
          <a:p>
            <a:pPr>
              <a:lnSpc>
                <a:spcPct val="130000"/>
              </a:lnSpc>
            </a:pPr>
            <a:r>
              <a:rPr lang="zh-CN" altLang="zh-CN" sz="3100" smtClean="0"/>
              <a:t>  cartridge                       	盒</a:t>
            </a:r>
          </a:p>
          <a:p>
            <a:pPr>
              <a:lnSpc>
                <a:spcPct val="130000"/>
              </a:lnSpc>
            </a:pPr>
            <a:r>
              <a:rPr lang="zh-CN" altLang="zh-CN" sz="3100" smtClean="0"/>
              <a:t>  slot                          	        （插）槽</a:t>
            </a:r>
          </a:p>
          <a:p>
            <a:pPr>
              <a:lnSpc>
                <a:spcPct val="130000"/>
              </a:lnSpc>
            </a:pPr>
            <a:r>
              <a:rPr lang="zh-CN" altLang="zh-CN" sz="3100" smtClean="0"/>
              <a:t>  capacity                       </a:t>
            </a:r>
            <a:r>
              <a:rPr lang="en-US" altLang="zh-CN" sz="3100" smtClean="0"/>
              <a:t>	           </a:t>
            </a:r>
            <a:r>
              <a:rPr lang="zh-CN" altLang="zh-CN" sz="3100" smtClean="0"/>
              <a:t>容量，能力</a:t>
            </a:r>
          </a:p>
          <a:p>
            <a:pPr>
              <a:lnSpc>
                <a:spcPct val="130000"/>
              </a:lnSpc>
            </a:pPr>
            <a:r>
              <a:rPr lang="zh-CN" altLang="zh-CN" sz="3100" smtClean="0"/>
              <a:t>  word sizes                     </a:t>
            </a:r>
            <a:r>
              <a:rPr lang="en-US" altLang="zh-CN" sz="3100" smtClean="0"/>
              <a:t>           </a:t>
            </a:r>
            <a:r>
              <a:rPr lang="zh-CN" altLang="zh-CN" sz="3100" smtClean="0"/>
              <a:t>字长，字尺寸</a:t>
            </a:r>
          </a:p>
          <a:p>
            <a:pPr>
              <a:lnSpc>
                <a:spcPct val="130000"/>
              </a:lnSpc>
            </a:pPr>
            <a:r>
              <a:rPr lang="en-US" altLang="zh-CN" sz="2800" smtClean="0"/>
              <a:t>  </a:t>
            </a:r>
            <a:r>
              <a:rPr lang="zh-CN" altLang="zh-CN" sz="2800" smtClean="0"/>
              <a:t>bit                            </a:t>
            </a:r>
            <a:r>
              <a:rPr lang="en-US" altLang="zh-CN" sz="2800" smtClean="0"/>
              <a:t> </a:t>
            </a:r>
            <a:r>
              <a:rPr lang="zh-CN" altLang="zh-CN" sz="2800" smtClean="0"/>
              <a:t>        </a:t>
            </a:r>
            <a:r>
              <a:rPr lang="en-US" altLang="zh-CN" sz="2800" smtClean="0"/>
              <a:t>          </a:t>
            </a:r>
            <a:r>
              <a:rPr lang="zh-CN" altLang="zh-CN" sz="2800" smtClean="0"/>
              <a:t>  比特，二进制位</a:t>
            </a:r>
          </a:p>
          <a:p>
            <a:pPr>
              <a:lnSpc>
                <a:spcPct val="130000"/>
              </a:lnSpc>
            </a:pPr>
            <a:r>
              <a:rPr lang="en-US" altLang="zh-CN" sz="2800" smtClean="0"/>
              <a:t>  </a:t>
            </a:r>
            <a:r>
              <a:rPr lang="zh-CN" altLang="zh-CN" sz="2800" smtClean="0"/>
              <a:t>byte                         </a:t>
            </a:r>
            <a:r>
              <a:rPr lang="en-US" altLang="zh-CN" sz="2800" smtClean="0"/>
              <a:t>   </a:t>
            </a:r>
            <a:r>
              <a:rPr lang="zh-CN" altLang="zh-CN" sz="2800" smtClean="0"/>
              <a:t>  	</a:t>
            </a:r>
            <a:r>
              <a:rPr lang="en-US" altLang="zh-CN" sz="2800" smtClean="0"/>
              <a:t>            </a:t>
            </a:r>
            <a:r>
              <a:rPr lang="zh-CN" altLang="zh-CN" sz="2800" smtClean="0"/>
              <a:t>字节</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857224" y="142852"/>
            <a:ext cx="7772400" cy="6357982"/>
          </a:xfrm>
        </p:spPr>
        <p:txBody>
          <a:bodyPr>
            <a:normAutofit fontScale="92500"/>
          </a:bodyPr>
          <a:lstStyle/>
          <a:p>
            <a:pPr>
              <a:lnSpc>
                <a:spcPct val="130000"/>
              </a:lnSpc>
            </a:pPr>
            <a:r>
              <a:rPr lang="zh-CN" altLang="zh-CN" sz="2400" smtClean="0"/>
              <a:t>　　microsecond                    	微秒</a:t>
            </a:r>
          </a:p>
          <a:p>
            <a:pPr>
              <a:lnSpc>
                <a:spcPct val="130000"/>
              </a:lnSpc>
            </a:pPr>
            <a:r>
              <a:rPr lang="zh-CN" altLang="zh-CN" sz="2400" smtClean="0"/>
              <a:t>　　nanosecond                     	毫微秒，纳秒</a:t>
            </a:r>
          </a:p>
          <a:p>
            <a:pPr>
              <a:lnSpc>
                <a:spcPct val="130000"/>
              </a:lnSpc>
            </a:pPr>
            <a:r>
              <a:rPr lang="zh-CN" altLang="zh-CN" sz="2400" smtClean="0"/>
              <a:t>　　picosecond                     	微微秒，皮秒</a:t>
            </a:r>
          </a:p>
          <a:p>
            <a:pPr>
              <a:lnSpc>
                <a:spcPct val="130000"/>
              </a:lnSpc>
            </a:pPr>
            <a:r>
              <a:rPr lang="zh-CN" altLang="zh-CN" sz="2400" smtClean="0"/>
              <a:t>　　core                           	核,核心，芯子</a:t>
            </a:r>
          </a:p>
          <a:p>
            <a:pPr>
              <a:lnSpc>
                <a:spcPct val="130000"/>
              </a:lnSpc>
            </a:pPr>
            <a:r>
              <a:rPr lang="zh-CN" altLang="zh-CN" sz="2400" smtClean="0"/>
              <a:t>　　parallel processing           </a:t>
            </a:r>
            <a:r>
              <a:rPr lang="en-US" altLang="zh-CN" sz="2400" smtClean="0"/>
              <a:t>   </a:t>
            </a:r>
            <a:r>
              <a:rPr lang="zh-CN" altLang="zh-CN" sz="2400" smtClean="0"/>
              <a:t>  并行处理</a:t>
            </a:r>
          </a:p>
          <a:p>
            <a:pPr>
              <a:lnSpc>
                <a:spcPct val="130000"/>
              </a:lnSpc>
            </a:pPr>
            <a:r>
              <a:rPr lang="zh-CN" altLang="zh-CN" sz="2400" smtClean="0"/>
              <a:t>　　die                            	          电路小片，模片，饼图  </a:t>
            </a:r>
          </a:p>
          <a:p>
            <a:pPr>
              <a:lnSpc>
                <a:spcPct val="130000"/>
              </a:lnSpc>
            </a:pPr>
            <a:r>
              <a:rPr lang="zh-CN" altLang="zh-CN" sz="2400" smtClean="0"/>
              <a:t>　　DSP(Digital Signal Processing)     数字信号处理</a:t>
            </a:r>
          </a:p>
          <a:p>
            <a:pPr>
              <a:lnSpc>
                <a:spcPct val="130000"/>
              </a:lnSpc>
            </a:pPr>
            <a:r>
              <a:rPr lang="en-US" altLang="zh-CN" sz="2400" smtClean="0"/>
              <a:t>         </a:t>
            </a:r>
            <a:r>
              <a:rPr lang="zh-CN" altLang="zh-CN" sz="2400" smtClean="0"/>
              <a:t>embedded                      嵌入式的</a:t>
            </a:r>
          </a:p>
          <a:p>
            <a:pPr>
              <a:lnSpc>
                <a:spcPct val="130000"/>
              </a:lnSpc>
            </a:pPr>
            <a:r>
              <a:rPr lang="zh-CN" altLang="zh-CN" sz="2400" smtClean="0"/>
              <a:t>　　motherboard                  主板，母板</a:t>
            </a:r>
          </a:p>
          <a:p>
            <a:pPr>
              <a:lnSpc>
                <a:spcPct val="130000"/>
              </a:lnSpc>
            </a:pPr>
            <a:r>
              <a:rPr lang="zh-CN" altLang="zh-CN" sz="2400" smtClean="0"/>
              <a:t>　　integrated circuit            集成电路</a:t>
            </a:r>
          </a:p>
          <a:p>
            <a:pPr>
              <a:lnSpc>
                <a:spcPct val="130000"/>
              </a:lnSpc>
            </a:pPr>
            <a:r>
              <a:rPr lang="zh-CN" altLang="zh-CN" sz="2400" smtClean="0"/>
              <a:t>　　data path                        数据通路（路径）</a:t>
            </a:r>
          </a:p>
          <a:p>
            <a:pPr>
              <a:lnSpc>
                <a:spcPct val="130000"/>
              </a:lnSpc>
            </a:pPr>
            <a:r>
              <a:rPr lang="zh-CN" altLang="zh-CN" sz="2400" smtClean="0"/>
              <a:t>　　socket                            插座，套接字，网络应用程序接口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357166"/>
            <a:ext cx="7772400" cy="1143000"/>
          </a:xfrm>
        </p:spPr>
        <p:txBody>
          <a:bodyPr>
            <a:normAutofit/>
          </a:bodyPr>
          <a:lstStyle/>
          <a:p>
            <a:r>
              <a:rPr lang="en-US" altLang="zh-CN" b="1" noProof="1" smtClean="0"/>
              <a:t>1. Microprocessors</a:t>
            </a:r>
            <a:endParaRPr lang="zh-CN" altLang="en-US"/>
          </a:p>
        </p:txBody>
      </p:sp>
      <p:sp>
        <p:nvSpPr>
          <p:cNvPr id="3" name="内容占位符 2"/>
          <p:cNvSpPr>
            <a:spLocks noGrp="1"/>
          </p:cNvSpPr>
          <p:nvPr>
            <p:ph sz="quarter" idx="1"/>
          </p:nvPr>
        </p:nvSpPr>
        <p:spPr>
          <a:xfrm>
            <a:off x="285720" y="1447800"/>
            <a:ext cx="8401080" cy="5053034"/>
          </a:xfrm>
        </p:spPr>
        <p:txBody>
          <a:bodyPr>
            <a:normAutofit/>
          </a:bodyPr>
          <a:lstStyle/>
          <a:p>
            <a:pPr algn="just">
              <a:lnSpc>
                <a:spcPct val="125000"/>
              </a:lnSpc>
              <a:defRPr/>
            </a:pPr>
            <a:r>
              <a:rPr lang="en-US" altLang="zh-CN" sz="2400" noProof="1" smtClean="0"/>
              <a:t>　　In a microcomputer system, the central processing unit (CPU) or processor is contained on a single chip called the microprocessor. The microprocessor is either mounted onto a carrier package that plugs into the system board or contained within a cartridge that plugs into a special slot on the system board. (See Figure1-6) </a:t>
            </a:r>
          </a:p>
          <a:p>
            <a:pPr algn="just">
              <a:lnSpc>
                <a:spcPct val="125000"/>
              </a:lnSpc>
              <a:defRPr/>
            </a:pPr>
            <a:r>
              <a:rPr lang="en-US" altLang="zh-CN" sz="2400" noProof="1" smtClean="0"/>
              <a:t>The microprocessor is the “brains” of the computer system. </a:t>
            </a:r>
          </a:p>
          <a:p>
            <a:pPr algn="just">
              <a:lnSpc>
                <a:spcPct val="125000"/>
              </a:lnSpc>
              <a:defRPr/>
            </a:pPr>
            <a:r>
              <a:rPr lang="en-US" altLang="zh-CN" sz="2400" noProof="1" smtClean="0"/>
              <a:t>It has two basic components: the control unit and the arithmetic-logic unit. </a:t>
            </a:r>
          </a:p>
          <a:p>
            <a:pPr algn="just">
              <a:lnSpc>
                <a:spcPct val="125000"/>
              </a:lnSpc>
              <a:defRPr/>
            </a:pPr>
            <a:r>
              <a:rPr lang="en-US" altLang="zh-CN" sz="2400" noProof="1" smtClean="0"/>
              <a:t>Functions of these two units have been mentioned in section 1.1 of this textbook.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6338"/>
          <p:cNvPicPr>
            <a:picLocks noChangeAspect="1" noChangeArrowheads="1"/>
          </p:cNvPicPr>
          <p:nvPr/>
        </p:nvPicPr>
        <p:blipFill>
          <a:blip r:embed="rId2" cstate="print"/>
          <a:srcRect l="11235" t="14156" r="14253" b="17784"/>
          <a:stretch>
            <a:fillRect/>
          </a:stretch>
        </p:blipFill>
        <p:spPr bwMode="auto">
          <a:xfrm>
            <a:off x="500034" y="357166"/>
            <a:ext cx="3150392" cy="2157411"/>
          </a:xfrm>
          <a:prstGeom prst="rect">
            <a:avLst/>
          </a:prstGeom>
          <a:noFill/>
          <a:ln w="9525">
            <a:noFill/>
            <a:miter lim="800000"/>
            <a:headEnd/>
            <a:tailEnd/>
          </a:ln>
        </p:spPr>
      </p:pic>
      <p:sp>
        <p:nvSpPr>
          <p:cNvPr id="3" name="文本框 2"/>
          <p:cNvSpPr txBox="1">
            <a:spLocks noChangeArrowheads="1"/>
          </p:cNvSpPr>
          <p:nvPr/>
        </p:nvSpPr>
        <p:spPr bwMode="auto">
          <a:xfrm>
            <a:off x="357158" y="2714620"/>
            <a:ext cx="7712100" cy="630238"/>
          </a:xfrm>
          <a:prstGeom prst="rect">
            <a:avLst/>
          </a:prstGeom>
          <a:noFill/>
          <a:ln w="9525">
            <a:noFill/>
            <a:miter lim="800000"/>
            <a:headEnd/>
            <a:tailEnd/>
          </a:ln>
        </p:spPr>
        <p:txBody>
          <a:bodyPr wrap="square">
            <a:spAutoFit/>
          </a:bodyPr>
          <a:lstStyle/>
          <a:p>
            <a:pPr algn="just">
              <a:lnSpc>
                <a:spcPct val="125000"/>
              </a:lnSpc>
            </a:pPr>
            <a:r>
              <a:rPr lang="en-US" altLang="zh-CN" sz="2800"/>
              <a:t>Figure 1-6  Microprocessor carrier package and cartridge</a:t>
            </a:r>
          </a:p>
        </p:txBody>
      </p:sp>
      <p:pic>
        <p:nvPicPr>
          <p:cNvPr id="1026" name="Picture 2" descr="https://img2.zol.com.cn/product/10_450x337/620/ceL5UmifPtI6A.jpg"/>
          <p:cNvPicPr>
            <a:picLocks noChangeAspect="1" noChangeArrowheads="1"/>
          </p:cNvPicPr>
          <p:nvPr/>
        </p:nvPicPr>
        <p:blipFill>
          <a:blip r:embed="rId3"/>
          <a:srcRect/>
          <a:stretch>
            <a:fillRect/>
          </a:stretch>
        </p:blipFill>
        <p:spPr bwMode="auto">
          <a:xfrm>
            <a:off x="4000496" y="357166"/>
            <a:ext cx="2950579" cy="2214578"/>
          </a:xfrm>
          <a:prstGeom prst="rect">
            <a:avLst/>
          </a:prstGeom>
          <a:noFill/>
        </p:spPr>
      </p:pic>
      <p:sp>
        <p:nvSpPr>
          <p:cNvPr id="5" name="TextBox 4"/>
          <p:cNvSpPr txBox="1"/>
          <p:nvPr/>
        </p:nvSpPr>
        <p:spPr>
          <a:xfrm>
            <a:off x="7072330" y="2143116"/>
            <a:ext cx="1683281" cy="369332"/>
          </a:xfrm>
          <a:prstGeom prst="rect">
            <a:avLst/>
          </a:prstGeom>
          <a:noFill/>
        </p:spPr>
        <p:txBody>
          <a:bodyPr wrap="none" rtlCol="0">
            <a:spAutoFit/>
          </a:bodyPr>
          <a:lstStyle/>
          <a:p>
            <a:r>
              <a:rPr lang="en-US" altLang="zh-CN" smtClean="0"/>
              <a:t>From the Internet</a:t>
            </a:r>
            <a:endParaRPr lang="zh-CN" altLang="en-US"/>
          </a:p>
        </p:txBody>
      </p:sp>
      <p:pic>
        <p:nvPicPr>
          <p:cNvPr id="1028" name="Picture 4" descr="https://img2.baidu.com/it/u=2630252005,1413000917&amp;fm=253&amp;fmt=auto&amp;app=120&amp;f=JPEG?w=840&amp;h=500"/>
          <p:cNvPicPr>
            <a:picLocks noChangeAspect="1" noChangeArrowheads="1"/>
          </p:cNvPicPr>
          <p:nvPr/>
        </p:nvPicPr>
        <p:blipFill>
          <a:blip r:embed="rId4"/>
          <a:srcRect/>
          <a:stretch>
            <a:fillRect/>
          </a:stretch>
        </p:blipFill>
        <p:spPr bwMode="auto">
          <a:xfrm>
            <a:off x="357158" y="3857628"/>
            <a:ext cx="4201942" cy="2500330"/>
          </a:xfrm>
          <a:prstGeom prst="rect">
            <a:avLst/>
          </a:prstGeom>
          <a:noFill/>
        </p:spPr>
      </p:pic>
      <p:sp>
        <p:nvSpPr>
          <p:cNvPr id="7" name="TextBox 6"/>
          <p:cNvSpPr txBox="1"/>
          <p:nvPr/>
        </p:nvSpPr>
        <p:spPr>
          <a:xfrm>
            <a:off x="4357686" y="5572140"/>
            <a:ext cx="168328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s://n.sinaimg.cn/sinakd20211102ac/269/w1201h668/20211102/ff93-e3e8d49bea6df9f3dcd9136f2b78b5f4.png"/>
          <p:cNvPicPr>
            <a:picLocks noChangeAspect="1" noChangeArrowheads="1"/>
          </p:cNvPicPr>
          <p:nvPr/>
        </p:nvPicPr>
        <p:blipFill>
          <a:blip r:embed="rId2"/>
          <a:srcRect/>
          <a:stretch>
            <a:fillRect/>
          </a:stretch>
        </p:blipFill>
        <p:spPr bwMode="auto">
          <a:xfrm>
            <a:off x="1142976" y="1214422"/>
            <a:ext cx="6162675" cy="3429001"/>
          </a:xfrm>
          <a:prstGeom prst="rect">
            <a:avLst/>
          </a:prstGeom>
          <a:noFill/>
        </p:spPr>
      </p:pic>
      <p:sp>
        <p:nvSpPr>
          <p:cNvPr id="3" name="TextBox 2"/>
          <p:cNvSpPr txBox="1"/>
          <p:nvPr/>
        </p:nvSpPr>
        <p:spPr>
          <a:xfrm>
            <a:off x="6715140" y="5500702"/>
            <a:ext cx="168328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my2022下半年\理工科技英语2022\龙芯.jpg"/>
          <p:cNvPicPr>
            <a:picLocks noChangeAspect="1" noChangeArrowheads="1"/>
          </p:cNvPicPr>
          <p:nvPr/>
        </p:nvPicPr>
        <p:blipFill>
          <a:blip r:embed="rId2"/>
          <a:srcRect t="22596" b="51442"/>
          <a:stretch>
            <a:fillRect/>
          </a:stretch>
        </p:blipFill>
        <p:spPr bwMode="auto">
          <a:xfrm>
            <a:off x="-32" y="642917"/>
            <a:ext cx="9072586" cy="510336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3429000"/>
            <a:ext cx="7772400" cy="1143000"/>
          </a:xfrm>
        </p:spPr>
        <p:txBody>
          <a:bodyPr/>
          <a:lstStyle/>
          <a:p>
            <a:r>
              <a:rPr lang="en-US" altLang="zh-CN" smtClean="0">
                <a:solidFill>
                  <a:srgbClr val="0070C0"/>
                </a:solidFill>
              </a:rPr>
              <a:t>1.1 COMPUTER ORGANIZATION</a:t>
            </a:r>
            <a:endParaRPr lang="zh-CN" altLang="en-US">
              <a:solidFill>
                <a:srgbClr val="0070C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my2022下半年\芯片学习截屏\Screenshot_2022-09-28-16-10-49-154_com.tencent.mm.jpg"/>
          <p:cNvPicPr>
            <a:picLocks noChangeAspect="1" noChangeArrowheads="1"/>
          </p:cNvPicPr>
          <p:nvPr/>
        </p:nvPicPr>
        <p:blipFill>
          <a:blip r:embed="rId2"/>
          <a:srcRect t="22596" b="51442"/>
          <a:stretch>
            <a:fillRect/>
          </a:stretch>
        </p:blipFill>
        <p:spPr bwMode="auto">
          <a:xfrm>
            <a:off x="39662" y="785794"/>
            <a:ext cx="9104338" cy="5121226"/>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2. Microprocessor chips</a:t>
            </a:r>
            <a:endParaRPr lang="zh-CN" altLang="en-US"/>
          </a:p>
        </p:txBody>
      </p:sp>
      <p:sp>
        <p:nvSpPr>
          <p:cNvPr id="3" name="内容占位符 2"/>
          <p:cNvSpPr>
            <a:spLocks noGrp="1"/>
          </p:cNvSpPr>
          <p:nvPr>
            <p:ph sz="quarter" idx="1"/>
          </p:nvPr>
        </p:nvSpPr>
        <p:spPr>
          <a:xfrm>
            <a:off x="428596" y="1447800"/>
            <a:ext cx="8258204" cy="5053034"/>
          </a:xfrm>
        </p:spPr>
        <p:txBody>
          <a:bodyPr>
            <a:normAutofit/>
          </a:bodyPr>
          <a:lstStyle/>
          <a:p>
            <a:pPr>
              <a:lnSpc>
                <a:spcPct val="125000"/>
              </a:lnSpc>
            </a:pPr>
            <a:r>
              <a:rPr lang="en-US" altLang="zh-CN" sz="2400" smtClean="0"/>
              <a:t>　　Chip capacities are often expressed in word sizes. A word is the number of bits (such as 16, 32, or 64) that can be accessed at one time by the CPU. </a:t>
            </a:r>
          </a:p>
          <a:p>
            <a:pPr>
              <a:lnSpc>
                <a:spcPct val="125000"/>
              </a:lnSpc>
            </a:pPr>
            <a:r>
              <a:rPr lang="en-US" altLang="zh-CN" sz="2400" smtClean="0"/>
              <a:t>The more bits in a word, the more powerful—and the faster—the computer is. </a:t>
            </a:r>
          </a:p>
          <a:p>
            <a:pPr>
              <a:lnSpc>
                <a:spcPct val="125000"/>
              </a:lnSpc>
            </a:pPr>
            <a:r>
              <a:rPr lang="en-US" altLang="zh-CN" sz="2400" smtClean="0"/>
              <a:t>As mentioned previously, eight bits group together to form a byte. </a:t>
            </a:r>
          </a:p>
          <a:p>
            <a:pPr>
              <a:lnSpc>
                <a:spcPct val="125000"/>
              </a:lnSpc>
            </a:pPr>
            <a:r>
              <a:rPr lang="en-US" altLang="zh-CN" sz="2400" smtClean="0"/>
              <a:t>A 32-bit-word computer can access 4 bytes at a time. </a:t>
            </a:r>
          </a:p>
          <a:p>
            <a:pPr>
              <a:lnSpc>
                <a:spcPct val="125000"/>
              </a:lnSpc>
            </a:pPr>
            <a:r>
              <a:rPr lang="en-US" altLang="zh-CN" sz="2400" smtClean="0"/>
              <a:t>A 64-bit-word computer can access 8 bytes at a time. </a:t>
            </a:r>
          </a:p>
          <a:p>
            <a:pPr>
              <a:lnSpc>
                <a:spcPct val="125000"/>
              </a:lnSpc>
            </a:pPr>
            <a:r>
              <a:rPr lang="en-US" altLang="zh-CN" sz="2400" smtClean="0"/>
              <a:t>Therefore, the computer designed to process 64-bit words is faster.</a:t>
            </a:r>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57158" y="928670"/>
            <a:ext cx="8329642" cy="3500462"/>
          </a:xfrm>
        </p:spPr>
        <p:txBody>
          <a:bodyPr>
            <a:normAutofit/>
          </a:bodyPr>
          <a:lstStyle/>
          <a:p>
            <a:r>
              <a:rPr lang="en-US" altLang="zh-CN" sz="2800" smtClean="0"/>
              <a:t>Older microcomputers typically process data and instructions in millionths of a second or microseconds. </a:t>
            </a:r>
          </a:p>
          <a:p>
            <a:r>
              <a:rPr lang="en-US" altLang="zh-CN" sz="2800" smtClean="0"/>
              <a:t>Newer microcomputers are much faster and process data and instructions in billionths of a second, or nanoseconds. </a:t>
            </a:r>
          </a:p>
          <a:p>
            <a:r>
              <a:rPr lang="en-US" altLang="zh-CN" sz="2800" smtClean="0"/>
              <a:t>Supercomputers, by contrast, operate at speeds measured in picoseconds—1000 times as fast as microcomputers. (See Figure1-7)</a:t>
            </a:r>
            <a:endParaRPr lang="zh-CN" altLang="en-US" sz="2800"/>
          </a:p>
        </p:txBody>
      </p:sp>
      <p:pic>
        <p:nvPicPr>
          <p:cNvPr id="4" name="图片 1" descr="a7"/>
          <p:cNvPicPr>
            <a:picLocks noChangeAspect="1" noChangeArrowheads="1"/>
          </p:cNvPicPr>
          <p:nvPr/>
        </p:nvPicPr>
        <p:blipFill>
          <a:blip r:embed="rId2"/>
          <a:srcRect/>
          <a:stretch>
            <a:fillRect/>
          </a:stretch>
        </p:blipFill>
        <p:spPr bwMode="auto">
          <a:xfrm>
            <a:off x="1928794" y="4429132"/>
            <a:ext cx="5538787" cy="1549400"/>
          </a:xfrm>
          <a:prstGeom prst="rect">
            <a:avLst/>
          </a:prstGeom>
          <a:noFill/>
          <a:ln w="9525">
            <a:noFill/>
            <a:miter lim="800000"/>
            <a:headEnd/>
            <a:tailEnd/>
          </a:ln>
        </p:spPr>
      </p:pic>
      <p:sp>
        <p:nvSpPr>
          <p:cNvPr id="5" name="文本框 2"/>
          <p:cNvSpPr txBox="1">
            <a:spLocks noChangeArrowheads="1"/>
          </p:cNvSpPr>
          <p:nvPr/>
        </p:nvSpPr>
        <p:spPr bwMode="auto">
          <a:xfrm>
            <a:off x="1928794" y="6072206"/>
            <a:ext cx="4500594" cy="628650"/>
          </a:xfrm>
          <a:prstGeom prst="rect">
            <a:avLst/>
          </a:prstGeom>
          <a:noFill/>
          <a:ln w="9525">
            <a:noFill/>
            <a:miter lim="800000"/>
            <a:headEnd/>
            <a:tailEnd/>
          </a:ln>
        </p:spPr>
        <p:txBody>
          <a:bodyPr wrap="square">
            <a:spAutoFit/>
          </a:bodyPr>
          <a:lstStyle/>
          <a:p>
            <a:pPr algn="just">
              <a:lnSpc>
                <a:spcPct val="125000"/>
              </a:lnSpc>
            </a:pPr>
            <a:r>
              <a:rPr lang="en-US" altLang="zh-CN" sz="2800"/>
              <a:t>Figure 1-7  Processing speeds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r>
              <a:rPr lang="en-US" altLang="zh-CN" sz="3200" smtClean="0"/>
              <a:t>The two most significant recent developments in microprocessors are the 64-bit processor and the dual-core chip. </a:t>
            </a:r>
          </a:p>
          <a:p>
            <a:r>
              <a:rPr lang="en-US" altLang="zh-CN" sz="3200" smtClean="0"/>
              <a:t>Until recently, 64-bit processors were only used in large mainframe and supercomputers. </a:t>
            </a:r>
          </a:p>
          <a:p>
            <a:r>
              <a:rPr lang="en-US" altLang="zh-CN" sz="3200" smtClean="0"/>
              <a:t>All of that is changing as 64-bit processors are becoming commonplace in today’s more powerful microcomputers.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48" y="857232"/>
            <a:ext cx="7972452" cy="5643602"/>
          </a:xfrm>
        </p:spPr>
        <p:txBody>
          <a:bodyPr>
            <a:normAutofit/>
          </a:bodyPr>
          <a:lstStyle/>
          <a:p>
            <a:r>
              <a:rPr lang="en-US" altLang="zh-CN" sz="3200" noProof="1" smtClean="0">
                <a:sym typeface="+mn-ea"/>
              </a:rPr>
              <a:t>A new type of chip, the dual-core chip, can provide two separate and independent CPUs. </a:t>
            </a:r>
          </a:p>
          <a:p>
            <a:r>
              <a:rPr lang="en-US" altLang="zh-CN" sz="3200" noProof="1" smtClean="0">
                <a:sym typeface="+mn-ea"/>
              </a:rPr>
              <a:t>These chips allow a single computer to run two programs at the same time. </a:t>
            </a:r>
          </a:p>
          <a:p>
            <a:r>
              <a:rPr lang="en-US" altLang="zh-CN" sz="3200" noProof="1" smtClean="0">
                <a:sym typeface="+mn-ea"/>
              </a:rPr>
              <a:t>For example, access could be searching a large database while the end user is creating a multimedia presentation with PowerPoint.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48" y="857232"/>
            <a:ext cx="7972452" cy="5643602"/>
          </a:xfrm>
        </p:spPr>
        <p:txBody>
          <a:bodyPr>
            <a:normAutofit/>
          </a:bodyPr>
          <a:lstStyle/>
          <a:p>
            <a:r>
              <a:rPr lang="en-US" altLang="zh-CN" sz="3200" noProof="1" smtClean="0">
                <a:sym typeface="+mn-ea"/>
              </a:rPr>
              <a:t>More significantly, however, is the potential for microcomputers to run very large complex programs that previously were run only on mainframe and supercomputers. </a:t>
            </a:r>
          </a:p>
          <a:p>
            <a:r>
              <a:rPr lang="en-US" altLang="zh-CN" sz="3200" noProof="1" smtClean="0">
                <a:sym typeface="+mn-ea"/>
              </a:rPr>
              <a:t>This requires specifically designed programs that are divided into parts that each CPU could process independently.</a:t>
            </a:r>
          </a:p>
          <a:p>
            <a:r>
              <a:rPr lang="en-US" altLang="zh-CN" sz="3200" noProof="1" smtClean="0">
                <a:sym typeface="+mn-ea"/>
              </a:rPr>
              <a:t> This approach is called parallel processing.</a:t>
            </a:r>
            <a:endParaRPr lang="en-US" altLang="zh-CN" sz="320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3. Multi-core processor</a:t>
            </a:r>
            <a:endParaRPr lang="zh-CN" altLang="en-US"/>
          </a:p>
        </p:txBody>
      </p:sp>
      <p:sp>
        <p:nvSpPr>
          <p:cNvPr id="3" name="内容占位符 2"/>
          <p:cNvSpPr>
            <a:spLocks noGrp="1"/>
          </p:cNvSpPr>
          <p:nvPr>
            <p:ph sz="quarter" idx="1"/>
          </p:nvPr>
        </p:nvSpPr>
        <p:spPr>
          <a:xfrm>
            <a:off x="857224" y="1643050"/>
            <a:ext cx="7772400" cy="3338522"/>
          </a:xfrm>
        </p:spPr>
        <p:txBody>
          <a:bodyPr/>
          <a:lstStyle/>
          <a:p>
            <a:pPr>
              <a:lnSpc>
                <a:spcPct val="125000"/>
              </a:lnSpc>
            </a:pPr>
            <a:r>
              <a:rPr lang="en-US" altLang="zh-CN" sz="2400" b="1" smtClean="0"/>
              <a:t>　　</a:t>
            </a:r>
            <a:r>
              <a:rPr lang="en-US" altLang="zh-CN" sz="2800" smtClean="0"/>
              <a:t>A multi-core processor is a single computing component with two or more independent actual central processing units (called “cores”). </a:t>
            </a:r>
          </a:p>
          <a:p>
            <a:pPr>
              <a:lnSpc>
                <a:spcPct val="125000"/>
              </a:lnSpc>
            </a:pPr>
            <a:r>
              <a:rPr lang="en-US" altLang="zh-CN" sz="2800" smtClean="0"/>
              <a:t>Figure 1-8 shows a diagram of a generic dual-core processor.</a:t>
            </a:r>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8"/>
          <p:cNvPicPr>
            <a:picLocks noChangeAspect="1" noChangeArrowheads="1"/>
          </p:cNvPicPr>
          <p:nvPr/>
        </p:nvPicPr>
        <p:blipFill>
          <a:blip r:embed="rId2"/>
          <a:srcRect/>
          <a:stretch>
            <a:fillRect/>
          </a:stretch>
        </p:blipFill>
        <p:spPr bwMode="auto">
          <a:xfrm>
            <a:off x="2143108" y="642918"/>
            <a:ext cx="4374129" cy="4408503"/>
          </a:xfrm>
          <a:prstGeom prst="rect">
            <a:avLst/>
          </a:prstGeom>
          <a:noFill/>
          <a:ln w="9525">
            <a:noFill/>
            <a:miter lim="800000"/>
            <a:headEnd/>
            <a:tailEnd/>
          </a:ln>
        </p:spPr>
      </p:pic>
      <p:sp>
        <p:nvSpPr>
          <p:cNvPr id="3" name="文本框 2"/>
          <p:cNvSpPr txBox="1">
            <a:spLocks noChangeArrowheads="1"/>
          </p:cNvSpPr>
          <p:nvPr/>
        </p:nvSpPr>
        <p:spPr bwMode="auto">
          <a:xfrm>
            <a:off x="285720" y="5567363"/>
            <a:ext cx="8072494" cy="706437"/>
          </a:xfrm>
          <a:prstGeom prst="rect">
            <a:avLst/>
          </a:prstGeom>
          <a:noFill/>
          <a:ln w="9525">
            <a:noFill/>
            <a:miter lim="800000"/>
            <a:headEnd/>
            <a:tailEnd/>
          </a:ln>
        </p:spPr>
        <p:txBody>
          <a:bodyPr wrap="square">
            <a:spAutoFit/>
          </a:bodyPr>
          <a:lstStyle/>
          <a:p>
            <a:pPr algn="ctr"/>
            <a:r>
              <a:rPr lang="en-US" altLang="zh-CN" sz="2000"/>
              <a:t>Figure 1-8  A diagram of a generic dual-core processor, with CPU-local </a:t>
            </a:r>
          </a:p>
          <a:p>
            <a:pPr algn="ctr"/>
            <a:r>
              <a:rPr lang="en-US" altLang="zh-CN" sz="2000"/>
              <a:t>level 1 caches, and a shared, on-die level 2 cache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48" y="500042"/>
            <a:ext cx="7972452" cy="6000792"/>
          </a:xfrm>
        </p:spPr>
        <p:txBody>
          <a:bodyPr>
            <a:normAutofit/>
          </a:bodyPr>
          <a:lstStyle/>
          <a:p>
            <a:pPr>
              <a:lnSpc>
                <a:spcPct val="125000"/>
              </a:lnSpc>
              <a:defRPr/>
            </a:pPr>
            <a:r>
              <a:rPr lang="en-US" altLang="zh-CN" sz="3200" noProof="1" smtClean="0"/>
              <a:t>Manufacturers typically integrate the cores onto a single integrated circuit die (known as a chip multiprocessor or CMP), or onto multiple dies in a single chip package.</a:t>
            </a:r>
          </a:p>
          <a:p>
            <a:pPr>
              <a:lnSpc>
                <a:spcPct val="125000"/>
              </a:lnSpc>
              <a:defRPr/>
            </a:pPr>
            <a:r>
              <a:rPr lang="en-US" altLang="zh-CN" sz="3200" noProof="1" smtClean="0"/>
              <a:t>　　Multicore processors may have two cores (dual-core CPUs, for example AMD Phenom II X2 and Intel Core Duo), four cores (quad-core CPUs, for example Intel’s i7 processors), six cores, eight cores, or more.</a:t>
            </a:r>
            <a:endParaRPr lang="en-US" altLang="zh-CN" sz="320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48" y="500042"/>
            <a:ext cx="7972452" cy="6000792"/>
          </a:xfrm>
        </p:spPr>
        <p:txBody>
          <a:bodyPr>
            <a:normAutofit/>
          </a:bodyPr>
          <a:lstStyle/>
          <a:p>
            <a:pPr>
              <a:lnSpc>
                <a:spcPct val="125000"/>
              </a:lnSpc>
              <a:defRPr/>
            </a:pPr>
            <a:r>
              <a:rPr lang="en-US" altLang="zh-CN" sz="3200" noProof="1" smtClean="0"/>
              <a:t>Multi-core processors are widely used across many application domains including general-purpose, embedded, network, digital signal processing (DSP), and graphics.</a:t>
            </a:r>
          </a:p>
          <a:p>
            <a:pPr>
              <a:lnSpc>
                <a:spcPct val="125000"/>
              </a:lnSpc>
              <a:defRPr/>
            </a:pPr>
            <a:r>
              <a:rPr lang="en-US" altLang="zh-CN" sz="3200" noProof="1" smtClean="0"/>
              <a:t>　　Commercially, Adapteva Epiphany, a many-core processor architecture which allows up to 4096 processors on-chip, although only a 16 core version has been commercially produced.</a:t>
            </a:r>
            <a:endParaRPr lang="en-US" altLang="zh-CN" sz="320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fontScale="92500" lnSpcReduction="20000"/>
          </a:bodyPr>
          <a:lstStyle/>
          <a:p>
            <a:r>
              <a:rPr lang="en-US" altLang="zh-CN" smtClean="0"/>
              <a:t>  architecture</a:t>
            </a:r>
          </a:p>
          <a:p>
            <a:r>
              <a:rPr lang="en-US" altLang="zh-CN" smtClean="0"/>
              <a:t>  programmable</a:t>
            </a:r>
          </a:p>
          <a:p>
            <a:r>
              <a:rPr lang="en-US" altLang="zh-CN" smtClean="0"/>
              <a:t>  input</a:t>
            </a:r>
          </a:p>
          <a:p>
            <a:r>
              <a:rPr lang="en-US" altLang="zh-CN" smtClean="0"/>
              <a:t>  output</a:t>
            </a:r>
          </a:p>
          <a:p>
            <a:r>
              <a:rPr lang="en-US" altLang="zh-CN" smtClean="0"/>
              <a:t>  store, storage</a:t>
            </a:r>
          </a:p>
          <a:p>
            <a:r>
              <a:rPr lang="en-US" altLang="zh-CN" smtClean="0"/>
              <a:t>  bar-code</a:t>
            </a:r>
          </a:p>
          <a:p>
            <a:r>
              <a:rPr lang="en-US" altLang="zh-CN" smtClean="0"/>
              <a:t>  scanner</a:t>
            </a:r>
          </a:p>
          <a:p>
            <a:r>
              <a:rPr lang="en-US" altLang="zh-CN" smtClean="0"/>
              <a:t>  joystick</a:t>
            </a:r>
          </a:p>
          <a:p>
            <a:r>
              <a:rPr lang="en-US" altLang="zh-CN" smtClean="0"/>
              <a:t>  </a:t>
            </a:r>
            <a:r>
              <a:rPr lang="zh-CN" altLang="zh-CN" smtClean="0"/>
              <a:t>touch screen                	</a:t>
            </a:r>
          </a:p>
          <a:p>
            <a:r>
              <a:rPr lang="zh-CN" altLang="zh-CN" smtClean="0"/>
              <a:t>  digital camera</a:t>
            </a:r>
          </a:p>
          <a:p>
            <a:r>
              <a:rPr lang="zh-CN" altLang="zh-CN" smtClean="0"/>
              <a:t>  electronic pen              	</a:t>
            </a:r>
          </a:p>
          <a:p>
            <a:r>
              <a:rPr lang="zh-CN" altLang="zh-CN" smtClean="0"/>
              <a:t>  fingerprint reader</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5820" t="32292" r="23828" b="36458"/>
          <a:stretch>
            <a:fillRect/>
          </a:stretch>
        </p:blipFill>
        <p:spPr bwMode="auto">
          <a:xfrm>
            <a:off x="1000100" y="3786190"/>
            <a:ext cx="7358114" cy="214314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3672" t="35417" r="49414" b="43953"/>
          <a:stretch>
            <a:fillRect/>
          </a:stretch>
        </p:blipFill>
        <p:spPr bwMode="auto">
          <a:xfrm>
            <a:off x="857224" y="571480"/>
            <a:ext cx="7044408" cy="221457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4. System board</a:t>
            </a:r>
            <a:endParaRPr lang="zh-CN" altLang="en-US"/>
          </a:p>
        </p:txBody>
      </p:sp>
      <p:sp>
        <p:nvSpPr>
          <p:cNvPr id="3" name="内容占位符 2"/>
          <p:cNvSpPr>
            <a:spLocks noGrp="1"/>
          </p:cNvSpPr>
          <p:nvPr>
            <p:ph sz="quarter" idx="1"/>
          </p:nvPr>
        </p:nvSpPr>
        <p:spPr>
          <a:xfrm>
            <a:off x="428596" y="1447800"/>
            <a:ext cx="8258204" cy="4981596"/>
          </a:xfrm>
        </p:spPr>
        <p:txBody>
          <a:bodyPr>
            <a:normAutofit fontScale="92500"/>
          </a:bodyPr>
          <a:lstStyle/>
          <a:p>
            <a:pPr>
              <a:lnSpc>
                <a:spcPct val="125000"/>
              </a:lnSpc>
            </a:pPr>
            <a:r>
              <a:rPr lang="en-US" altLang="zh-CN" sz="2400" smtClean="0"/>
              <a:t>　　</a:t>
            </a:r>
            <a:r>
              <a:rPr lang="en-US" altLang="zh-CN" sz="2800" smtClean="0"/>
              <a:t>The system board is also known as the motherboard. </a:t>
            </a:r>
          </a:p>
          <a:p>
            <a:pPr>
              <a:lnSpc>
                <a:spcPct val="125000"/>
              </a:lnSpc>
            </a:pPr>
            <a:r>
              <a:rPr lang="en-US" altLang="zh-CN" sz="2800" smtClean="0"/>
              <a:t>The system board is the communications medium for the entire computer system. </a:t>
            </a:r>
          </a:p>
          <a:p>
            <a:pPr>
              <a:lnSpc>
                <a:spcPct val="125000"/>
              </a:lnSpc>
            </a:pPr>
            <a:r>
              <a:rPr lang="en-US" altLang="zh-CN" sz="2800" smtClean="0"/>
              <a:t>Every component of the system unit connects to the system board. </a:t>
            </a:r>
          </a:p>
          <a:p>
            <a:pPr>
              <a:lnSpc>
                <a:spcPct val="125000"/>
              </a:lnSpc>
            </a:pPr>
            <a:r>
              <a:rPr lang="en-US" altLang="zh-CN" sz="2800" smtClean="0"/>
              <a:t>It acts as a data path allowing the various components to communicate with one another. </a:t>
            </a:r>
          </a:p>
          <a:p>
            <a:pPr>
              <a:lnSpc>
                <a:spcPct val="125000"/>
              </a:lnSpc>
            </a:pPr>
            <a:r>
              <a:rPr lang="en-US" altLang="zh-CN" sz="2800" smtClean="0"/>
              <a:t>External devices such as the keyboard, mouse, and monitor could not communicate with the system unit without the system board.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14348" y="500042"/>
            <a:ext cx="7972452" cy="4143404"/>
          </a:xfrm>
        </p:spPr>
        <p:txBody>
          <a:bodyPr>
            <a:normAutofit/>
          </a:bodyPr>
          <a:lstStyle/>
          <a:p>
            <a:pPr>
              <a:lnSpc>
                <a:spcPct val="125000"/>
              </a:lnSpc>
              <a:defRPr/>
            </a:pPr>
            <a:r>
              <a:rPr lang="en-US" altLang="zh-CN" sz="3200" smtClean="0"/>
              <a:t>On a desktop computer, the system board is located at the bottom of the system unit or along one side. </a:t>
            </a:r>
          </a:p>
          <a:p>
            <a:pPr>
              <a:lnSpc>
                <a:spcPct val="125000"/>
              </a:lnSpc>
              <a:defRPr/>
            </a:pPr>
            <a:r>
              <a:rPr lang="en-US" altLang="zh-CN" sz="3200" smtClean="0"/>
              <a:t>It is a large flat circuit board covered with a variety of different electronic components including sockets, slots, and bus lines (See Figure 1-9).</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6339"/>
          <p:cNvPicPr>
            <a:picLocks noChangeAspect="1" noChangeArrowheads="1"/>
          </p:cNvPicPr>
          <p:nvPr/>
        </p:nvPicPr>
        <p:blipFill>
          <a:blip r:embed="rId2"/>
          <a:srcRect/>
          <a:stretch>
            <a:fillRect/>
          </a:stretch>
        </p:blipFill>
        <p:spPr bwMode="auto">
          <a:xfrm>
            <a:off x="500034" y="785794"/>
            <a:ext cx="4575460" cy="3430593"/>
          </a:xfrm>
          <a:prstGeom prst="rect">
            <a:avLst/>
          </a:prstGeom>
          <a:noFill/>
          <a:ln w="9525">
            <a:noFill/>
            <a:miter lim="800000"/>
            <a:headEnd/>
            <a:tailEnd/>
          </a:ln>
        </p:spPr>
      </p:pic>
      <p:sp>
        <p:nvSpPr>
          <p:cNvPr id="3" name="文本框 2"/>
          <p:cNvSpPr txBox="1">
            <a:spLocks noChangeArrowheads="1"/>
          </p:cNvSpPr>
          <p:nvPr/>
        </p:nvSpPr>
        <p:spPr bwMode="auto">
          <a:xfrm>
            <a:off x="4500562" y="4857760"/>
            <a:ext cx="3702063" cy="630238"/>
          </a:xfrm>
          <a:prstGeom prst="rect">
            <a:avLst/>
          </a:prstGeom>
          <a:noFill/>
          <a:ln w="9525">
            <a:noFill/>
            <a:miter lim="800000"/>
            <a:headEnd/>
            <a:tailEnd/>
          </a:ln>
        </p:spPr>
        <p:txBody>
          <a:bodyPr wrap="square">
            <a:spAutoFit/>
          </a:bodyPr>
          <a:lstStyle/>
          <a:p>
            <a:pPr algn="just">
              <a:lnSpc>
                <a:spcPct val="125000"/>
              </a:lnSpc>
            </a:pPr>
            <a:r>
              <a:rPr lang="en-US" altLang="zh-CN" sz="2800"/>
              <a:t>Figure 1-9  System board</a:t>
            </a:r>
            <a:r>
              <a:rPr lang="en-US" altLang="zh-CN" sz="2800" b="1"/>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tyunfile.71360.com/UploadFile/jiuyuetech/637637797870020015/6677164.png"/>
          <p:cNvPicPr>
            <a:picLocks noChangeAspect="1" noChangeArrowheads="1"/>
          </p:cNvPicPr>
          <p:nvPr/>
        </p:nvPicPr>
        <p:blipFill>
          <a:blip r:embed="rId2"/>
          <a:srcRect/>
          <a:stretch>
            <a:fillRect/>
          </a:stretch>
        </p:blipFill>
        <p:spPr bwMode="auto">
          <a:xfrm>
            <a:off x="-285784" y="214289"/>
            <a:ext cx="8215370" cy="6161529"/>
          </a:xfrm>
          <a:prstGeom prst="rect">
            <a:avLst/>
          </a:prstGeom>
          <a:noFill/>
        </p:spPr>
      </p:pic>
      <p:sp>
        <p:nvSpPr>
          <p:cNvPr id="3" name="TextBox 2"/>
          <p:cNvSpPr txBox="1"/>
          <p:nvPr/>
        </p:nvSpPr>
        <p:spPr>
          <a:xfrm>
            <a:off x="7215206" y="6143644"/>
            <a:ext cx="168328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42844" y="1428736"/>
            <a:ext cx="8543956" cy="4591064"/>
          </a:xfrm>
        </p:spPr>
        <p:txBody>
          <a:bodyPr>
            <a:noAutofit/>
          </a:bodyPr>
          <a:lstStyle/>
          <a:p>
            <a:r>
              <a:rPr lang="en-US" altLang="zh-CN" sz="2800" b="1" noProof="1" smtClean="0"/>
              <a:t>(1) Sockets </a:t>
            </a:r>
            <a:r>
              <a:rPr lang="en-US" altLang="zh-CN" sz="2800" noProof="1" smtClean="0"/>
              <a:t>provide a connection point for small specialized electronic parts called chips. </a:t>
            </a:r>
          </a:p>
          <a:p>
            <a:r>
              <a:rPr lang="en-US" altLang="zh-CN" sz="2800" noProof="1" smtClean="0"/>
              <a:t>Chips consist of tiny circuit boards etched onto squares of sandlike material called silicon. </a:t>
            </a:r>
          </a:p>
          <a:p>
            <a:r>
              <a:rPr lang="en-US" altLang="zh-CN" sz="2800" noProof="1" smtClean="0"/>
              <a:t>These circuit boards can be smaller than the tip of your finger. </a:t>
            </a:r>
          </a:p>
          <a:p>
            <a:r>
              <a:rPr lang="en-US" altLang="zh-CN" sz="2800" noProof="1" smtClean="0"/>
              <a:t>A chip is also called a silicon chip, semiconductor, or integrated circuit. </a:t>
            </a:r>
          </a:p>
          <a:p>
            <a:r>
              <a:rPr lang="en-US" altLang="zh-CN" sz="2800" noProof="1" smtClean="0"/>
              <a:t>Chips are mounted on carrier packages. (See  Figure 1-10.)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6341"/>
          <p:cNvPicPr>
            <a:picLocks noChangeAspect="1" noChangeArrowheads="1"/>
          </p:cNvPicPr>
          <p:nvPr/>
        </p:nvPicPr>
        <p:blipFill>
          <a:blip r:embed="rId2"/>
          <a:srcRect l="15886" t="18930" r="18274" b="16049"/>
          <a:stretch>
            <a:fillRect/>
          </a:stretch>
        </p:blipFill>
        <p:spPr bwMode="auto">
          <a:xfrm>
            <a:off x="500034" y="214290"/>
            <a:ext cx="3963988" cy="2935287"/>
          </a:xfrm>
          <a:prstGeom prst="rect">
            <a:avLst/>
          </a:prstGeom>
          <a:noFill/>
          <a:ln w="9525">
            <a:noFill/>
            <a:miter lim="800000"/>
            <a:headEnd/>
            <a:tailEnd/>
          </a:ln>
        </p:spPr>
      </p:pic>
      <p:sp>
        <p:nvSpPr>
          <p:cNvPr id="3" name="文本框 7169"/>
          <p:cNvSpPr txBox="1">
            <a:spLocks noChangeArrowheads="1"/>
          </p:cNvSpPr>
          <p:nvPr/>
        </p:nvSpPr>
        <p:spPr bwMode="auto">
          <a:xfrm>
            <a:off x="4786314" y="714356"/>
            <a:ext cx="4000528" cy="1040285"/>
          </a:xfrm>
          <a:prstGeom prst="rect">
            <a:avLst/>
          </a:prstGeom>
          <a:noFill/>
          <a:ln w="9525">
            <a:noFill/>
            <a:miter lim="800000"/>
            <a:headEnd/>
            <a:tailEnd/>
          </a:ln>
        </p:spPr>
        <p:txBody>
          <a:bodyPr wrap="square">
            <a:spAutoFit/>
          </a:bodyPr>
          <a:lstStyle/>
          <a:p>
            <a:pPr>
              <a:lnSpc>
                <a:spcPct val="110000"/>
              </a:lnSpc>
            </a:pPr>
            <a:r>
              <a:rPr lang="en-US" altLang="zh-CN" sz="2800"/>
              <a:t>Figure 1-10  Chips mounted onto a carrier package</a:t>
            </a:r>
          </a:p>
        </p:txBody>
      </p:sp>
      <p:pic>
        <p:nvPicPr>
          <p:cNvPr id="60418" name="Picture 2" descr="https://img2.baidu.com/it/u=954303883,3536312000&amp;fm=253&amp;fmt=auto&amp;app=138&amp;f=PNG?w=596&amp;h=367"/>
          <p:cNvPicPr>
            <a:picLocks noChangeAspect="1" noChangeArrowheads="1"/>
          </p:cNvPicPr>
          <p:nvPr/>
        </p:nvPicPr>
        <p:blipFill>
          <a:blip r:embed="rId3"/>
          <a:srcRect/>
          <a:stretch>
            <a:fillRect/>
          </a:stretch>
        </p:blipFill>
        <p:spPr bwMode="auto">
          <a:xfrm>
            <a:off x="500034" y="3500438"/>
            <a:ext cx="4176495" cy="2571768"/>
          </a:xfrm>
          <a:prstGeom prst="rect">
            <a:avLst/>
          </a:prstGeom>
          <a:noFill/>
        </p:spPr>
      </p:pic>
      <p:pic>
        <p:nvPicPr>
          <p:cNvPr id="60420" name="Picture 4" descr="https://ask-fd.zol-img.com.cn/g5/M00/04/0C/ChMkJ1sssheIKMFvAADtL-4KUK0AApNbwJxNWsAAO1H886.jpg"/>
          <p:cNvPicPr>
            <a:picLocks noChangeAspect="1" noChangeArrowheads="1"/>
          </p:cNvPicPr>
          <p:nvPr/>
        </p:nvPicPr>
        <p:blipFill>
          <a:blip r:embed="rId4"/>
          <a:srcRect/>
          <a:stretch>
            <a:fillRect/>
          </a:stretch>
        </p:blipFill>
        <p:spPr bwMode="auto">
          <a:xfrm>
            <a:off x="5000628" y="2071678"/>
            <a:ext cx="3819525" cy="3429001"/>
          </a:xfrm>
          <a:prstGeom prst="rect">
            <a:avLst/>
          </a:prstGeom>
          <a:noFill/>
        </p:spPr>
      </p:pic>
      <p:sp>
        <p:nvSpPr>
          <p:cNvPr id="6" name="TextBox 5"/>
          <p:cNvSpPr txBox="1"/>
          <p:nvPr/>
        </p:nvSpPr>
        <p:spPr>
          <a:xfrm>
            <a:off x="5429256" y="5857892"/>
            <a:ext cx="168328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42844" y="2571744"/>
            <a:ext cx="8543956" cy="3448056"/>
          </a:xfrm>
        </p:spPr>
        <p:txBody>
          <a:bodyPr>
            <a:noAutofit/>
          </a:bodyPr>
          <a:lstStyle/>
          <a:p>
            <a:r>
              <a:rPr lang="en-US" altLang="zh-CN" sz="2800" noProof="1" smtClean="0"/>
              <a:t>These packages either plug directly into sockets on the system board or onto cards that are then plugged into slots on the system board. </a:t>
            </a:r>
          </a:p>
          <a:p>
            <a:r>
              <a:rPr lang="en-US" altLang="zh-CN" sz="2800" noProof="1" smtClean="0"/>
              <a:t>Sockets are used to connect the system board to a variety of different types of chips, including microprocessor and memory chips.</a:t>
            </a:r>
            <a:endParaRPr lang="zh-CN" altLang="en-US"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14282" y="928670"/>
            <a:ext cx="8543956" cy="3448056"/>
          </a:xfrm>
        </p:spPr>
        <p:txBody>
          <a:bodyPr>
            <a:noAutofit/>
          </a:bodyPr>
          <a:lstStyle/>
          <a:p>
            <a:r>
              <a:rPr lang="en-US" altLang="zh-CN" sz="2800" b="1" smtClean="0"/>
              <a:t>(2) Slots</a:t>
            </a:r>
            <a:r>
              <a:rPr lang="en-US" altLang="zh-CN" sz="2800" smtClean="0"/>
              <a:t> provide a connection point for specialized cards or circuit boards. </a:t>
            </a:r>
          </a:p>
          <a:p>
            <a:r>
              <a:rPr lang="en-US" altLang="zh-CN" sz="2800" smtClean="0"/>
              <a:t>These cards provide expansion capability for a computer system. </a:t>
            </a:r>
          </a:p>
          <a:p>
            <a:r>
              <a:rPr lang="en-US" altLang="zh-CN" sz="2800" smtClean="0"/>
              <a:t>For example, a modem card plugs into a slot on the system board to provide a connection to the Internet.</a:t>
            </a:r>
            <a:endParaRPr lang="zh-CN" altLang="en-US" sz="2800"/>
          </a:p>
        </p:txBody>
      </p:sp>
      <p:pic>
        <p:nvPicPr>
          <p:cNvPr id="63490" name="Picture 2" descr="https://gimg2.baidu.com/image_search/src=http%3A%2F%2Fimg.alicdn.com%2Fi1%2F2111553244%2FTB2nqBHaXXXXXXeXpXXXXXXXXXX_%21%212111553244.jpg&amp;refer=http%3A%2F%2Fimg.alicdn.com&amp;app=2002&amp;size=f9999,10000&amp;q=a80&amp;n=0&amp;g=0n&amp;fmt=auto?sec=1677031345&amp;t=6c354700aebd761f12eeabd32ff84081"/>
          <p:cNvPicPr>
            <a:picLocks noChangeAspect="1" noChangeArrowheads="1"/>
          </p:cNvPicPr>
          <p:nvPr/>
        </p:nvPicPr>
        <p:blipFill>
          <a:blip r:embed="rId2"/>
          <a:srcRect/>
          <a:stretch>
            <a:fillRect/>
          </a:stretch>
        </p:blipFill>
        <p:spPr bwMode="auto">
          <a:xfrm>
            <a:off x="1214414" y="3813762"/>
            <a:ext cx="4032641" cy="2829925"/>
          </a:xfrm>
          <a:prstGeom prst="rect">
            <a:avLst/>
          </a:prstGeom>
          <a:noFill/>
        </p:spPr>
      </p:pic>
      <p:sp>
        <p:nvSpPr>
          <p:cNvPr id="4" name="TextBox 3"/>
          <p:cNvSpPr txBox="1"/>
          <p:nvPr/>
        </p:nvSpPr>
        <p:spPr>
          <a:xfrm>
            <a:off x="5715008" y="5500702"/>
            <a:ext cx="2196242" cy="646331"/>
          </a:xfrm>
          <a:prstGeom prst="rect">
            <a:avLst/>
          </a:prstGeom>
          <a:noFill/>
        </p:spPr>
        <p:txBody>
          <a:bodyPr wrap="square" rtlCol="0">
            <a:spAutoFit/>
          </a:bodyPr>
          <a:lstStyle/>
          <a:p>
            <a:r>
              <a:rPr lang="zh-CN" altLang="en-US" smtClean="0"/>
              <a:t>网卡</a:t>
            </a:r>
            <a:endParaRPr lang="en-US" altLang="zh-CN" smtClean="0"/>
          </a:p>
          <a:p>
            <a:r>
              <a:rPr lang="en-US" altLang="zh-CN" smtClean="0"/>
              <a:t>From  the Internet</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85720" y="1285860"/>
            <a:ext cx="8543956" cy="4214842"/>
          </a:xfrm>
        </p:spPr>
        <p:txBody>
          <a:bodyPr>
            <a:noAutofit/>
          </a:bodyPr>
          <a:lstStyle/>
          <a:p>
            <a:pPr>
              <a:lnSpc>
                <a:spcPct val="110000"/>
              </a:lnSpc>
              <a:defRPr/>
            </a:pPr>
            <a:r>
              <a:rPr lang="en-US" altLang="zh-CN" sz="2800" noProof="1" smtClean="0"/>
              <a:t>(3) </a:t>
            </a:r>
            <a:r>
              <a:rPr lang="en-US" altLang="zh-CN" sz="2800" b="1" noProof="1" smtClean="0"/>
              <a:t>Connecting lines </a:t>
            </a:r>
            <a:r>
              <a:rPr lang="en-US" altLang="zh-CN" sz="2800" noProof="1" smtClean="0"/>
              <a:t>called bus lines provide pathways that support communication among the various electronic components that are either located on the system board or attached to the system </a:t>
            </a:r>
            <a:r>
              <a:rPr lang="en-US" altLang="zh-CN" sz="2800" noProof="1" smtClean="0"/>
              <a:t>board.</a:t>
            </a:r>
            <a:endParaRPr lang="en-US" altLang="zh-CN" sz="2800" noProof="1" smtClean="0"/>
          </a:p>
          <a:p>
            <a:pPr>
              <a:lnSpc>
                <a:spcPct val="110000"/>
              </a:lnSpc>
              <a:defRPr/>
            </a:pPr>
            <a:r>
              <a:rPr lang="en-US" altLang="zh-CN" sz="2800" noProof="1" smtClean="0"/>
              <a:t>　　Notebook, tablet PC, and handheld system boards are smaller than desktop system boards. </a:t>
            </a:r>
          </a:p>
          <a:p>
            <a:pPr>
              <a:lnSpc>
                <a:spcPct val="110000"/>
              </a:lnSpc>
              <a:defRPr/>
            </a:pPr>
            <a:r>
              <a:rPr lang="en-US" altLang="zh-CN" sz="2800" noProof="1" smtClean="0"/>
              <a:t>However, they perform the same functions as desktop system boards.　</a:t>
            </a:r>
            <a:endParaRPr lang="en-US" altLang="zh-CN" sz="2800" noProof="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500042"/>
            <a:ext cx="7772400" cy="5519758"/>
          </a:xfrm>
        </p:spPr>
        <p:txBody>
          <a:bodyPr/>
          <a:lstStyle/>
          <a:p>
            <a:r>
              <a:rPr lang="en-US" altLang="zh-CN" sz="2400" smtClean="0"/>
              <a:t>     </a:t>
            </a:r>
            <a:r>
              <a:rPr lang="zh-CN" altLang="zh-CN" sz="2400" smtClean="0"/>
              <a:t>display screen              </a:t>
            </a:r>
            <a:endParaRPr lang="en-US" altLang="zh-CN" sz="2400" smtClean="0"/>
          </a:p>
          <a:p>
            <a:r>
              <a:rPr lang="en-US" altLang="zh-CN" sz="2400" smtClean="0"/>
              <a:t>    </a:t>
            </a:r>
            <a:r>
              <a:rPr lang="zh-CN" altLang="zh-CN" sz="2400" smtClean="0"/>
              <a:t>desktop printer         </a:t>
            </a:r>
            <a:r>
              <a:rPr lang="en-US" altLang="zh-CN" sz="2400" smtClean="0"/>
              <a:t>	</a:t>
            </a:r>
            <a:endParaRPr lang="zh-CN" altLang="zh-CN" sz="2400" smtClean="0"/>
          </a:p>
          <a:p>
            <a:r>
              <a:rPr lang="zh-CN" altLang="zh-CN" sz="2400" smtClean="0"/>
              <a:t>　online                     	</a:t>
            </a:r>
            <a:r>
              <a:rPr lang="en-US" altLang="zh-CN" sz="2400" smtClean="0"/>
              <a:t>	</a:t>
            </a:r>
            <a:endParaRPr lang="zh-CN" altLang="zh-CN" sz="2400" smtClean="0"/>
          </a:p>
          <a:p>
            <a:r>
              <a:rPr lang="zh-CN" altLang="zh-CN" sz="2400" smtClean="0"/>
              <a:t>　workstation                 </a:t>
            </a:r>
            <a:r>
              <a:rPr lang="en-US" altLang="zh-CN" sz="2400" smtClean="0"/>
              <a:t>	</a:t>
            </a:r>
            <a:endParaRPr lang="zh-CN" altLang="zh-CN" sz="2400" smtClean="0"/>
          </a:p>
          <a:p>
            <a:r>
              <a:rPr lang="zh-CN" altLang="zh-CN" sz="2400" smtClean="0"/>
              <a:t>　magnetic tape drive          	</a:t>
            </a:r>
          </a:p>
          <a:p>
            <a:r>
              <a:rPr lang="zh-CN" altLang="zh-CN" sz="2400" smtClean="0"/>
              <a:t>　primarily storage             	</a:t>
            </a:r>
          </a:p>
          <a:p>
            <a:r>
              <a:rPr lang="zh-CN" altLang="zh-CN" sz="2400" smtClean="0"/>
              <a:t>　secondary storage            	</a:t>
            </a:r>
          </a:p>
          <a:p>
            <a:r>
              <a:rPr lang="zh-CN" altLang="zh-CN" sz="2400" smtClean="0"/>
              <a:t>　supercomputer              	</a:t>
            </a:r>
          </a:p>
          <a:p>
            <a:r>
              <a:rPr lang="zh-CN" altLang="zh-CN" sz="2400" smtClean="0"/>
              <a:t>　mainframe computer         	</a:t>
            </a:r>
          </a:p>
          <a:p>
            <a:r>
              <a:rPr lang="zh-CN" altLang="zh-CN" sz="2400" smtClean="0"/>
              <a:t>　midrange computer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43702" y="5572140"/>
            <a:ext cx="2286016" cy="461665"/>
          </a:xfrm>
          <a:prstGeom prst="rect">
            <a:avLst/>
          </a:prstGeom>
          <a:solidFill>
            <a:schemeClr val="bg1"/>
          </a:solidFill>
        </p:spPr>
        <p:txBody>
          <a:bodyPr wrap="square" rtlCol="0">
            <a:spAutoFit/>
          </a:bodyPr>
          <a:lstStyle/>
          <a:p>
            <a:r>
              <a:rPr lang="en-US" altLang="zh-CN" sz="2400" smtClean="0"/>
              <a:t>From the Internet</a:t>
            </a:r>
            <a:endParaRPr lang="zh-CN" altLang="en-US" sz="2400"/>
          </a:p>
        </p:txBody>
      </p:sp>
      <p:grpSp>
        <p:nvGrpSpPr>
          <p:cNvPr id="7" name="组合 6"/>
          <p:cNvGrpSpPr/>
          <p:nvPr/>
        </p:nvGrpSpPr>
        <p:grpSpPr>
          <a:xfrm>
            <a:off x="785786" y="500042"/>
            <a:ext cx="7000924" cy="4357718"/>
            <a:chOff x="785786" y="500042"/>
            <a:chExt cx="7000924" cy="4357718"/>
          </a:xfrm>
        </p:grpSpPr>
        <p:pic>
          <p:nvPicPr>
            <p:cNvPr id="65538" name="Picture 2" descr="https://tuzhijie.oss-cn-hangzhou.aliyuncs.com/wp-content/uploads/2021/12/iPhone13Pro-RF-IC-pdf.jpg"/>
            <p:cNvPicPr>
              <a:picLocks noChangeAspect="1" noChangeArrowheads="1"/>
            </p:cNvPicPr>
            <p:nvPr/>
          </p:nvPicPr>
          <p:blipFill>
            <a:blip r:embed="rId2"/>
            <a:srcRect l="2915" r="2834" b="6154"/>
            <a:stretch>
              <a:fillRect/>
            </a:stretch>
          </p:blipFill>
          <p:spPr bwMode="auto">
            <a:xfrm>
              <a:off x="785786" y="500042"/>
              <a:ext cx="6929486" cy="4357718"/>
            </a:xfrm>
            <a:prstGeom prst="rect">
              <a:avLst/>
            </a:prstGeom>
            <a:noFill/>
          </p:spPr>
        </p:pic>
        <p:sp>
          <p:nvSpPr>
            <p:cNvPr id="4" name="矩形 3"/>
            <p:cNvSpPr/>
            <p:nvPr/>
          </p:nvSpPr>
          <p:spPr>
            <a:xfrm>
              <a:off x="6858016" y="4214818"/>
              <a:ext cx="928694"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500826" y="4214818"/>
              <a:ext cx="357190" cy="642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429388" y="4143380"/>
              <a:ext cx="428628" cy="57150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6116" y="3357562"/>
            <a:ext cx="2109873" cy="369332"/>
          </a:xfrm>
          <a:prstGeom prst="rect">
            <a:avLst/>
          </a:prstGeom>
          <a:noFill/>
        </p:spPr>
        <p:txBody>
          <a:bodyPr wrap="none" rtlCol="0">
            <a:spAutoFit/>
          </a:bodyPr>
          <a:lstStyle/>
          <a:p>
            <a:r>
              <a:rPr lang="en-US" altLang="zh-CN" smtClean="0"/>
              <a:t>The End of this Section</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KEYWORDS</a:t>
            </a:r>
            <a:endParaRPr lang="zh-CN" altLang="en-US"/>
          </a:p>
        </p:txBody>
      </p:sp>
      <p:sp>
        <p:nvSpPr>
          <p:cNvPr id="3" name="内容占位符 2"/>
          <p:cNvSpPr>
            <a:spLocks noGrp="1"/>
          </p:cNvSpPr>
          <p:nvPr>
            <p:ph sz="quarter" idx="1"/>
          </p:nvPr>
        </p:nvSpPr>
        <p:spPr>
          <a:xfrm>
            <a:off x="428596" y="1447800"/>
            <a:ext cx="8258204" cy="4572000"/>
          </a:xfrm>
        </p:spPr>
        <p:txBody>
          <a:bodyPr>
            <a:normAutofit fontScale="85000" lnSpcReduction="10000"/>
          </a:bodyPr>
          <a:lstStyle/>
          <a:p>
            <a:r>
              <a:rPr lang="en-US" altLang="zh-CN" smtClean="0"/>
              <a:t>  architecture          </a:t>
            </a:r>
            <a:r>
              <a:rPr lang="zh-CN" altLang="en-US" smtClean="0"/>
              <a:t>体系结构</a:t>
            </a:r>
            <a:r>
              <a:rPr lang="en-US" altLang="zh-CN" smtClean="0"/>
              <a:t>,</a:t>
            </a:r>
            <a:r>
              <a:rPr lang="zh-CN" altLang="en-US" smtClean="0"/>
              <a:t>结构</a:t>
            </a:r>
            <a:r>
              <a:rPr lang="en-US" altLang="zh-CN" smtClean="0"/>
              <a:t>,</a:t>
            </a:r>
            <a:r>
              <a:rPr lang="zh-CN" altLang="en-US" smtClean="0"/>
              <a:t>层次结构</a:t>
            </a:r>
            <a:r>
              <a:rPr lang="en-US" altLang="zh-CN" smtClean="0"/>
              <a:t>,</a:t>
            </a:r>
            <a:r>
              <a:rPr lang="zh-CN" altLang="en-US" smtClean="0"/>
              <a:t>总体结构</a:t>
            </a:r>
            <a:r>
              <a:rPr lang="en-US" altLang="zh-CN" smtClean="0"/>
              <a:t>,</a:t>
            </a:r>
            <a:r>
              <a:rPr lang="zh-CN" altLang="en-US" smtClean="0"/>
              <a:t>结构格式</a:t>
            </a:r>
            <a:endParaRPr lang="en-US" altLang="zh-CN" smtClean="0"/>
          </a:p>
          <a:p>
            <a:r>
              <a:rPr lang="en-US" altLang="zh-CN" smtClean="0"/>
              <a:t>  programmable</a:t>
            </a:r>
            <a:r>
              <a:rPr lang="zh-CN" altLang="en-US" smtClean="0"/>
              <a:t>       可编程的   </a:t>
            </a:r>
            <a:endParaRPr lang="en-US" altLang="zh-CN" smtClean="0"/>
          </a:p>
          <a:p>
            <a:r>
              <a:rPr lang="en-US" altLang="zh-CN" smtClean="0"/>
              <a:t>  input</a:t>
            </a:r>
            <a:r>
              <a:rPr lang="zh-CN" altLang="en-US" smtClean="0"/>
              <a:t>                       输入</a:t>
            </a:r>
            <a:endParaRPr lang="en-US" altLang="zh-CN" smtClean="0"/>
          </a:p>
          <a:p>
            <a:r>
              <a:rPr lang="en-US" altLang="zh-CN" smtClean="0"/>
              <a:t>  output</a:t>
            </a:r>
            <a:r>
              <a:rPr lang="zh-CN" altLang="en-US" smtClean="0"/>
              <a:t>                     输出</a:t>
            </a:r>
            <a:endParaRPr lang="en-US" altLang="zh-CN" smtClean="0"/>
          </a:p>
          <a:p>
            <a:r>
              <a:rPr lang="en-US" altLang="zh-CN" smtClean="0"/>
              <a:t>  store, storage</a:t>
            </a:r>
            <a:r>
              <a:rPr lang="zh-CN" altLang="en-US" smtClean="0"/>
              <a:t>          存储</a:t>
            </a:r>
            <a:r>
              <a:rPr lang="en-US" altLang="zh-CN" smtClean="0"/>
              <a:t>,</a:t>
            </a:r>
            <a:r>
              <a:rPr lang="zh-CN" altLang="en-US" smtClean="0"/>
              <a:t>存储器</a:t>
            </a:r>
            <a:endParaRPr lang="en-US" altLang="zh-CN" smtClean="0"/>
          </a:p>
          <a:p>
            <a:r>
              <a:rPr lang="en-US" altLang="zh-CN" smtClean="0"/>
              <a:t>  bar-code</a:t>
            </a:r>
            <a:r>
              <a:rPr lang="zh-CN" altLang="en-US" smtClean="0"/>
              <a:t>                  条形码</a:t>
            </a:r>
            <a:endParaRPr lang="en-US" altLang="zh-CN" smtClean="0"/>
          </a:p>
          <a:p>
            <a:r>
              <a:rPr lang="en-US" altLang="zh-CN" smtClean="0"/>
              <a:t>  scanner</a:t>
            </a:r>
            <a:r>
              <a:rPr lang="zh-CN" altLang="en-US" smtClean="0"/>
              <a:t>                    扫描仪</a:t>
            </a:r>
            <a:endParaRPr lang="en-US" altLang="zh-CN" smtClean="0"/>
          </a:p>
          <a:p>
            <a:r>
              <a:rPr lang="en-US" altLang="zh-CN" smtClean="0"/>
              <a:t>  joystick</a:t>
            </a:r>
            <a:r>
              <a:rPr lang="zh-CN" altLang="en-US" smtClean="0"/>
              <a:t>                    操纵杆</a:t>
            </a:r>
            <a:endParaRPr lang="en-US" altLang="zh-CN" smtClean="0"/>
          </a:p>
          <a:p>
            <a:r>
              <a:rPr lang="en-US" altLang="zh-CN" smtClean="0"/>
              <a:t>  </a:t>
            </a:r>
            <a:r>
              <a:rPr lang="zh-CN" altLang="zh-CN" smtClean="0"/>
              <a:t>touch screen                	触摸屏</a:t>
            </a:r>
          </a:p>
          <a:p>
            <a:r>
              <a:rPr lang="zh-CN" altLang="zh-CN" smtClean="0"/>
              <a:t>  digital camera               数码相机</a:t>
            </a:r>
          </a:p>
          <a:p>
            <a:r>
              <a:rPr lang="zh-CN" altLang="zh-CN" smtClean="0"/>
              <a:t>  electronic pen              	电子笔</a:t>
            </a:r>
          </a:p>
          <a:p>
            <a:r>
              <a:rPr lang="zh-CN" altLang="zh-CN" smtClean="0"/>
              <a:t>  fingerprint reader           指纹阅读器</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642918"/>
            <a:ext cx="7772400" cy="5376882"/>
          </a:xfrm>
        </p:spPr>
        <p:txBody>
          <a:bodyPr>
            <a:normAutofit lnSpcReduction="10000"/>
          </a:bodyPr>
          <a:lstStyle/>
          <a:p>
            <a:r>
              <a:rPr lang="zh-CN" altLang="zh-CN" sz="2400" smtClean="0"/>
              <a:t>stereo system               立体</a:t>
            </a:r>
            <a:r>
              <a:rPr lang="zh-CN" altLang="en-US" sz="2400" smtClean="0"/>
              <a:t>音响</a:t>
            </a:r>
            <a:r>
              <a:rPr lang="zh-CN" altLang="zh-CN" sz="2400" smtClean="0"/>
              <a:t>系统</a:t>
            </a:r>
          </a:p>
          <a:p>
            <a:r>
              <a:rPr lang="zh-CN" altLang="zh-CN" sz="2400" smtClean="0"/>
              <a:t>CD(Compact Disk)  </a:t>
            </a:r>
            <a:r>
              <a:rPr lang="en-US" altLang="zh-CN" sz="2400" smtClean="0"/>
              <a:t> </a:t>
            </a:r>
            <a:r>
              <a:rPr lang="zh-CN" altLang="zh-CN" sz="2400" smtClean="0"/>
              <a:t>   高密度磁盘，光盘，激光唱盘</a:t>
            </a:r>
          </a:p>
          <a:p>
            <a:r>
              <a:rPr lang="zh-CN" altLang="zh-CN" sz="2400" smtClean="0"/>
              <a:t> player                     	播放器</a:t>
            </a:r>
          </a:p>
          <a:p>
            <a:r>
              <a:rPr lang="zh-CN" altLang="zh-CN" sz="2400" smtClean="0"/>
              <a:t> CPU</a:t>
            </a:r>
            <a:r>
              <a:rPr lang="en-US" altLang="zh-CN" sz="2400" smtClean="0"/>
              <a:t> </a:t>
            </a:r>
            <a:r>
              <a:rPr lang="zh-CN" altLang="zh-CN" sz="2400" smtClean="0"/>
              <a:t>(Central Processing Unit)  	中央处理器</a:t>
            </a:r>
          </a:p>
          <a:p>
            <a:r>
              <a:rPr lang="zh-CN" altLang="zh-CN" sz="2400" smtClean="0"/>
              <a:t> main box                    	主机箱</a:t>
            </a:r>
            <a:endParaRPr lang="en-US" altLang="zh-CN" sz="2400" smtClean="0"/>
          </a:p>
          <a:p>
            <a:r>
              <a:rPr lang="en-US" altLang="zh-CN" sz="2400" smtClean="0"/>
              <a:t> </a:t>
            </a:r>
            <a:r>
              <a:rPr lang="zh-CN" altLang="zh-CN" sz="2400" smtClean="0"/>
              <a:t>control unit                 控制器，控制部件</a:t>
            </a:r>
          </a:p>
          <a:p>
            <a:r>
              <a:rPr lang="zh-CN" altLang="zh-CN" sz="2400" smtClean="0"/>
              <a:t>(ALU) arithmetic and logic unit  	算术／逻辑部件</a:t>
            </a:r>
          </a:p>
          <a:p>
            <a:r>
              <a:rPr lang="en-US" altLang="zh-CN" sz="2400" smtClean="0"/>
              <a:t> </a:t>
            </a:r>
            <a:r>
              <a:rPr lang="zh-CN" altLang="zh-CN" sz="2400" smtClean="0"/>
              <a:t>register                    	寄存器</a:t>
            </a:r>
          </a:p>
          <a:p>
            <a:r>
              <a:rPr lang="en-US" altLang="zh-CN" sz="2400" smtClean="0"/>
              <a:t> </a:t>
            </a:r>
            <a:r>
              <a:rPr lang="zh-CN" altLang="zh-CN" sz="2400" smtClean="0"/>
              <a:t>memory                    	存储器</a:t>
            </a:r>
          </a:p>
          <a:p>
            <a:r>
              <a:rPr lang="en-US" altLang="zh-CN" sz="2400" smtClean="0"/>
              <a:t> </a:t>
            </a:r>
            <a:r>
              <a:rPr lang="zh-CN" altLang="zh-CN" sz="2400" smtClean="0"/>
              <a:t>decode                    	译码</a:t>
            </a:r>
          </a:p>
          <a:p>
            <a:r>
              <a:rPr lang="en-US" altLang="zh-CN" sz="2400" smtClean="0"/>
              <a:t> </a:t>
            </a:r>
            <a:r>
              <a:rPr lang="zh-CN" altLang="zh-CN" sz="2400" smtClean="0"/>
              <a:t>operand                   	操作数</a:t>
            </a:r>
          </a:p>
          <a:p>
            <a:r>
              <a:rPr lang="en-US" altLang="zh-CN" sz="2400" smtClean="0"/>
              <a:t> </a:t>
            </a:r>
            <a:r>
              <a:rPr lang="zh-CN" altLang="zh-CN" sz="2400" smtClean="0"/>
              <a:t>communication        </a:t>
            </a:r>
            <a:r>
              <a:rPr lang="en-US" altLang="zh-CN" sz="2400" smtClean="0"/>
              <a:t>  </a:t>
            </a:r>
            <a:r>
              <a:rPr lang="zh-CN" altLang="zh-CN" sz="2400" smtClean="0"/>
              <a:t> 通信</a:t>
            </a:r>
          </a:p>
          <a:p>
            <a:r>
              <a:rPr lang="en-US" altLang="zh-CN" sz="2400" smtClean="0"/>
              <a:t> </a:t>
            </a:r>
            <a:r>
              <a:rPr lang="zh-CN" altLang="zh-CN" sz="2400" smtClean="0"/>
              <a:t>machine-coded          </a:t>
            </a:r>
            <a:r>
              <a:rPr lang="en-US" altLang="zh-CN" sz="2400" smtClean="0"/>
              <a:t>  </a:t>
            </a:r>
            <a:r>
              <a:rPr lang="zh-CN" altLang="zh-CN" sz="2400" smtClean="0"/>
              <a:t>机器编码　</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500042"/>
            <a:ext cx="7772400" cy="5519758"/>
          </a:xfrm>
        </p:spPr>
        <p:txBody>
          <a:bodyPr/>
          <a:lstStyle/>
          <a:p>
            <a:r>
              <a:rPr lang="en-US" altLang="zh-CN" sz="2400" smtClean="0"/>
              <a:t>     </a:t>
            </a:r>
            <a:r>
              <a:rPr lang="zh-CN" altLang="zh-CN" sz="2400" smtClean="0"/>
              <a:t>display screen              	显示屏</a:t>
            </a:r>
            <a:endParaRPr lang="en-US" altLang="zh-CN" sz="2400" smtClean="0"/>
          </a:p>
          <a:p>
            <a:r>
              <a:rPr lang="en-US" altLang="zh-CN" sz="2400" smtClean="0"/>
              <a:t>    </a:t>
            </a:r>
            <a:r>
              <a:rPr lang="zh-CN" altLang="zh-CN" sz="2400" smtClean="0"/>
              <a:t>desktop printer         </a:t>
            </a:r>
            <a:r>
              <a:rPr lang="en-US" altLang="zh-CN" sz="2400" smtClean="0"/>
              <a:t>	</a:t>
            </a:r>
            <a:r>
              <a:rPr lang="zh-CN" altLang="zh-CN" sz="2400" smtClean="0"/>
              <a:t>台式打印机</a:t>
            </a:r>
          </a:p>
          <a:p>
            <a:r>
              <a:rPr lang="zh-CN" altLang="zh-CN" sz="2400" smtClean="0"/>
              <a:t>　online                     	</a:t>
            </a:r>
            <a:r>
              <a:rPr lang="en-US" altLang="zh-CN" sz="2400" smtClean="0"/>
              <a:t>	</a:t>
            </a:r>
            <a:r>
              <a:rPr lang="zh-CN" altLang="zh-CN" sz="2400" smtClean="0"/>
              <a:t>在线，联机</a:t>
            </a:r>
          </a:p>
          <a:p>
            <a:r>
              <a:rPr lang="zh-CN" altLang="zh-CN" sz="2400" smtClean="0"/>
              <a:t>　workstation                 </a:t>
            </a:r>
            <a:r>
              <a:rPr lang="en-US" altLang="zh-CN" sz="2400" smtClean="0"/>
              <a:t>	</a:t>
            </a:r>
            <a:r>
              <a:rPr lang="zh-CN" altLang="zh-CN" sz="2400" smtClean="0"/>
              <a:t>工作站</a:t>
            </a:r>
          </a:p>
          <a:p>
            <a:r>
              <a:rPr lang="zh-CN" altLang="zh-CN" sz="2400" smtClean="0"/>
              <a:t>　magnetic tape drive          	磁带驱动器</a:t>
            </a:r>
          </a:p>
          <a:p>
            <a:r>
              <a:rPr lang="zh-CN" altLang="zh-CN" sz="2400" smtClean="0"/>
              <a:t>　primarily storage             	主存储器</a:t>
            </a:r>
          </a:p>
          <a:p>
            <a:r>
              <a:rPr lang="zh-CN" altLang="zh-CN" sz="2400" smtClean="0"/>
              <a:t>　secondary storage            	二级存储器</a:t>
            </a:r>
          </a:p>
          <a:p>
            <a:r>
              <a:rPr lang="zh-CN" altLang="zh-CN" sz="2400" smtClean="0"/>
              <a:t>　supercomputer              	超级计算机</a:t>
            </a:r>
          </a:p>
          <a:p>
            <a:r>
              <a:rPr lang="zh-CN" altLang="zh-CN" sz="2400" smtClean="0"/>
              <a:t>　mainframe computer         	大型计算机</a:t>
            </a:r>
          </a:p>
          <a:p>
            <a:r>
              <a:rPr lang="zh-CN" altLang="zh-CN" sz="2400" smtClean="0"/>
              <a:t>　midrange computer           	中型计算机</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214</TotalTime>
  <Words>1587</Words>
  <Application>Microsoft Office PowerPoint</Application>
  <PresentationFormat>全屏显示(4:3)</PresentationFormat>
  <Paragraphs>239</Paragraphs>
  <Slides>61</Slides>
  <Notes>0</Notes>
  <HiddenSlides>0</HiddenSlides>
  <MMClips>0</MMClips>
  <ScaleCrop>false</ScaleCrop>
  <HeadingPairs>
    <vt:vector size="4" baseType="variant">
      <vt:variant>
        <vt:lpstr>主题</vt:lpstr>
      </vt:variant>
      <vt:variant>
        <vt:i4>1</vt:i4>
      </vt:variant>
      <vt:variant>
        <vt:lpstr>幻灯片标题</vt:lpstr>
      </vt:variant>
      <vt:variant>
        <vt:i4>61</vt:i4>
      </vt:variant>
    </vt:vector>
  </HeadingPairs>
  <TitlesOfParts>
    <vt:vector size="62" baseType="lpstr">
      <vt:lpstr>平衡</vt:lpstr>
      <vt:lpstr>专业外语</vt:lpstr>
      <vt:lpstr>教材</vt:lpstr>
      <vt:lpstr>PART 1  COMPUTER ARCHITETURE AND COMPUTER NETWORK  CHAPTER 1 COMPUTER ORGANIZATION AND UNITS </vt:lpstr>
      <vt:lpstr>1.1 COMPUTER ORGANIZATION</vt:lpstr>
      <vt:lpstr>幻灯片 5</vt:lpstr>
      <vt:lpstr>幻灯片 6</vt:lpstr>
      <vt:lpstr>KEYWORDS</vt:lpstr>
      <vt:lpstr>幻灯片 8</vt:lpstr>
      <vt:lpstr>幻灯片 9</vt:lpstr>
      <vt:lpstr>幻灯片 10</vt:lpstr>
      <vt:lpstr>幻灯片 11</vt:lpstr>
      <vt:lpstr>1. Computer Organization</vt:lpstr>
      <vt:lpstr>幻灯片 13</vt:lpstr>
      <vt:lpstr>（1）Input Devices</vt:lpstr>
      <vt:lpstr>幻灯片 15</vt:lpstr>
      <vt:lpstr>（2）Processing Unit</vt:lpstr>
      <vt:lpstr>幻灯片 17</vt:lpstr>
      <vt:lpstr>幻灯片 18</vt:lpstr>
      <vt:lpstr>幻灯片 19</vt:lpstr>
      <vt:lpstr>幻灯片 20</vt:lpstr>
      <vt:lpstr>（3）Output Devices</vt:lpstr>
      <vt:lpstr>幻灯片 22</vt:lpstr>
      <vt:lpstr>（4）Storage Devices</vt:lpstr>
      <vt:lpstr>幻灯片 24</vt:lpstr>
      <vt:lpstr>幻灯片 25</vt:lpstr>
      <vt:lpstr>幻灯片 26</vt:lpstr>
      <vt:lpstr>2. Types of Computer</vt:lpstr>
      <vt:lpstr>幻灯片 28</vt:lpstr>
      <vt:lpstr>幻灯片 29</vt:lpstr>
      <vt:lpstr>幻灯片 30</vt:lpstr>
      <vt:lpstr>幻灯片 31</vt:lpstr>
      <vt:lpstr>幻灯片 32</vt:lpstr>
      <vt:lpstr>1.2 MICROPROCESSOR AND SYSTEM BOARD</vt:lpstr>
      <vt:lpstr>KEYWORDS</vt:lpstr>
      <vt:lpstr>幻灯片 35</vt:lpstr>
      <vt:lpstr>1. Microprocessors</vt:lpstr>
      <vt:lpstr>幻灯片 37</vt:lpstr>
      <vt:lpstr>幻灯片 38</vt:lpstr>
      <vt:lpstr>幻灯片 39</vt:lpstr>
      <vt:lpstr>幻灯片 40</vt:lpstr>
      <vt:lpstr>2. Microprocessor chips</vt:lpstr>
      <vt:lpstr>幻灯片 42</vt:lpstr>
      <vt:lpstr>幻灯片 43</vt:lpstr>
      <vt:lpstr>幻灯片 44</vt:lpstr>
      <vt:lpstr>幻灯片 45</vt:lpstr>
      <vt:lpstr>3. Multi-core processor</vt:lpstr>
      <vt:lpstr>幻灯片 47</vt:lpstr>
      <vt:lpstr>幻灯片 48</vt:lpstr>
      <vt:lpstr>幻灯片 49</vt:lpstr>
      <vt:lpstr>幻灯片 50</vt:lpstr>
      <vt:lpstr>4. System board</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专业外语</dc:title>
  <dc:creator>Administrator</dc:creator>
  <cp:lastModifiedBy>Administrator</cp:lastModifiedBy>
  <cp:revision>54</cp:revision>
  <dcterms:created xsi:type="dcterms:W3CDTF">2023-01-17T01:06:14Z</dcterms:created>
  <dcterms:modified xsi:type="dcterms:W3CDTF">2023-02-18T02:11:06Z</dcterms:modified>
</cp:coreProperties>
</file>